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30"/>
  </p:notesMasterIdLst>
  <p:sldIdLst>
    <p:sldId id="733" r:id="rId3"/>
    <p:sldId id="734" r:id="rId4"/>
    <p:sldId id="735" r:id="rId5"/>
    <p:sldId id="736" r:id="rId6"/>
    <p:sldId id="737" r:id="rId7"/>
    <p:sldId id="738" r:id="rId8"/>
    <p:sldId id="739" r:id="rId9"/>
    <p:sldId id="740" r:id="rId10"/>
    <p:sldId id="741" r:id="rId11"/>
    <p:sldId id="728" r:id="rId12"/>
    <p:sldId id="742" r:id="rId13"/>
    <p:sldId id="743" r:id="rId14"/>
    <p:sldId id="745" r:id="rId15"/>
    <p:sldId id="744" r:id="rId16"/>
    <p:sldId id="746" r:id="rId17"/>
    <p:sldId id="748" r:id="rId18"/>
    <p:sldId id="749" r:id="rId19"/>
    <p:sldId id="750" r:id="rId20"/>
    <p:sldId id="751" r:id="rId21"/>
    <p:sldId id="779" r:id="rId22"/>
    <p:sldId id="752" r:id="rId23"/>
    <p:sldId id="753" r:id="rId24"/>
    <p:sldId id="754" r:id="rId25"/>
    <p:sldId id="755" r:id="rId26"/>
    <p:sldId id="756" r:id="rId27"/>
    <p:sldId id="757" r:id="rId28"/>
    <p:sldId id="698"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序列" id="{57E10546-7585-4D11-B06A-6ED7397A1797}">
          <p14:sldIdLst>
            <p14:sldId id="733"/>
            <p14:sldId id="734"/>
            <p14:sldId id="735"/>
            <p14:sldId id="736"/>
            <p14:sldId id="737"/>
            <p14:sldId id="738"/>
            <p14:sldId id="739"/>
            <p14:sldId id="740"/>
            <p14:sldId id="741"/>
            <p14:sldId id="728"/>
            <p14:sldId id="742"/>
            <p14:sldId id="743"/>
            <p14:sldId id="745"/>
            <p14:sldId id="744"/>
            <p14:sldId id="746"/>
            <p14:sldId id="748"/>
            <p14:sldId id="749"/>
            <p14:sldId id="750"/>
            <p14:sldId id="751"/>
            <p14:sldId id="779"/>
            <p14:sldId id="752"/>
            <p14:sldId id="753"/>
            <p14:sldId id="754"/>
            <p14:sldId id="755"/>
            <p14:sldId id="756"/>
            <p14:sldId id="757"/>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0" autoAdjust="0"/>
    <p:restoredTop sz="79874" autoAdjust="0"/>
  </p:normalViewPr>
  <p:slideViewPr>
    <p:cSldViewPr snapToGrid="0">
      <p:cViewPr varScale="1">
        <p:scale>
          <a:sx n="72" d="100"/>
          <a:sy n="72" d="100"/>
        </p:scale>
        <p:origin x="758" y="67"/>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2020/11/25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同步分布式基站：</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解决方法是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Chime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开发了一个同步系统，允许多个基站进行协调</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这样，它消除了由于硬件障碍（如低成本和低功耗无线硬件的频率，时序和相位偏移）引起的时变和长期相位误差</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2800" b="0" i="0" dirty="0">
                <a:solidFill>
                  <a:srgbClr val="333333"/>
                </a:solidFill>
                <a:effectLst/>
                <a:latin typeface="Arial" panose="020B0604020202020204" pitchFamily="34" charset="0"/>
              </a:rPr>
              <a:t>频率的 </a:t>
            </a:r>
            <a:r>
              <a:rPr lang="en-US" altLang="zh-CN" sz="2800" b="0" i="0" dirty="0">
                <a:solidFill>
                  <a:srgbClr val="333333"/>
                </a:solidFill>
                <a:effectLst/>
                <a:latin typeface="Arial" panose="020B0604020202020204" pitchFamily="34" charset="0"/>
              </a:rPr>
              <a:t>2π </a:t>
            </a:r>
            <a:r>
              <a:rPr lang="zh-CN" altLang="en-US" sz="2800" b="0" i="0" dirty="0">
                <a:solidFill>
                  <a:srgbClr val="333333"/>
                </a:solidFill>
                <a:effectLst/>
                <a:latin typeface="Arial" panose="020B0604020202020204" pitchFamily="34" charset="0"/>
              </a:rPr>
              <a:t>倍叫</a:t>
            </a:r>
            <a:r>
              <a:rPr lang="zh-CN" altLang="en-US" sz="2800" b="0" i="0" dirty="0">
                <a:solidFill>
                  <a:srgbClr val="F73131"/>
                </a:solidFill>
                <a:effectLst/>
                <a:latin typeface="Arial" panose="020B0604020202020204" pitchFamily="34" charset="0"/>
              </a:rPr>
              <a:t>角频率</a:t>
            </a:r>
            <a:r>
              <a:rPr lang="en-US" altLang="zh-CN" sz="2800" b="0" i="0" dirty="0">
                <a:solidFill>
                  <a:srgbClr val="333333"/>
                </a:solidFill>
                <a:effectLst/>
                <a:latin typeface="Arial" panose="020B0604020202020204" pitchFamily="34" charset="0"/>
              </a:rPr>
              <a:t>,</a:t>
            </a:r>
            <a:r>
              <a:rPr lang="zh-CN" altLang="en-US" sz="2800" b="0" i="0" dirty="0">
                <a:solidFill>
                  <a:srgbClr val="333333"/>
                </a:solidFill>
                <a:effectLst/>
                <a:latin typeface="Arial" panose="020B0604020202020204" pitchFamily="34" charset="0"/>
              </a:rPr>
              <a:t>即</a:t>
            </a:r>
            <a:r>
              <a:rPr lang="en-US" altLang="zh-CN" sz="2800" b="0" i="0" dirty="0">
                <a:solidFill>
                  <a:srgbClr val="333333"/>
                </a:solidFill>
                <a:effectLst/>
                <a:latin typeface="Arial" panose="020B0604020202020204" pitchFamily="34" charset="0"/>
              </a:rPr>
              <a:t>ω =2πf</a:t>
            </a:r>
            <a:r>
              <a:rPr lang="zh-CN" altLang="en-US" sz="2800" b="0" i="0" dirty="0">
                <a:solidFill>
                  <a:srgbClr val="333333"/>
                </a:solidFill>
                <a:effectLst/>
                <a:latin typeface="Arial" panose="020B0604020202020204" pitchFamily="34" charset="0"/>
              </a:rPr>
              <a:t>；</a:t>
            </a:r>
            <a:r>
              <a:rPr lang="en-US" altLang="zh-CN" sz="2800" b="0" i="0" dirty="0">
                <a:solidFill>
                  <a:srgbClr val="333333"/>
                </a:solidFill>
                <a:effectLst/>
                <a:latin typeface="Arial" panose="020B0604020202020204" pitchFamily="34" charset="0"/>
              </a:rPr>
              <a:t>w</a:t>
            </a:r>
            <a:r>
              <a:rPr lang="zh-CN" altLang="en-US" sz="2800" b="0" i="0" dirty="0">
                <a:solidFill>
                  <a:srgbClr val="333333"/>
                </a:solidFill>
                <a:effectLst/>
                <a:latin typeface="Arial" panose="020B0604020202020204" pitchFamily="34" charset="0"/>
              </a:rPr>
              <a:t>*时间 </a:t>
            </a:r>
            <a:r>
              <a:rPr lang="en-US" altLang="zh-CN" sz="2800" b="0" i="0" dirty="0">
                <a:solidFill>
                  <a:srgbClr val="333333"/>
                </a:solidFill>
                <a:effectLst/>
                <a:latin typeface="Arial" panose="020B0604020202020204" pitchFamily="34" charset="0"/>
              </a:rPr>
              <a:t>= </a:t>
            </a:r>
            <a:r>
              <a:rPr lang="zh-CN" altLang="en-US" sz="2800" b="0" i="0" dirty="0">
                <a:solidFill>
                  <a:srgbClr val="333333"/>
                </a:solidFill>
                <a:effectLst/>
                <a:latin typeface="Arial" panose="020B0604020202020204" pitchFamily="34" charset="0"/>
              </a:rPr>
              <a:t>相位，即由频率偏移得到的相位偏移</a:t>
            </a:r>
            <a:endParaRPr lang="en-US" altLang="zh-CN" sz="2800" b="0" i="0" dirty="0">
              <a:solidFill>
                <a:srgbClr val="333333"/>
              </a:solidFill>
              <a:effectLst/>
              <a:latin typeface="Arial" panose="020B0604020202020204" pitchFamily="34"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将客户端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和基站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之间的被测信道表示为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hC→B1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，其相位为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θC→B1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。从数学上讲，我们可以将测得的无线信道在时间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时的相位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∮θC→B1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写成它们之间真实信道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θC→B1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的相位以及各种上述</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频率</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误差的函数</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来自同一</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客户端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与另一个</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之间</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的无线信道</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两式相减：上述相位差与客户端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相位偏移</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无关了。但是，由于其依赖于两个基站</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之间</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相位偏移</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Chime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仍需要估计由于空间分布的基站对之间的相位误差</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2684484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：前面算出来的</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：设置</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已知位置的主基站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以与</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客户端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相同的时间和频率发送信号。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把之前求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里面的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换成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得到公式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相减，</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此时</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得到的数据</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与</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相位误差也</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无关</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了</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，因此直接</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获得了</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信号</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穿过的多径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无偏移信道：③不受所有时变相位偏移的影响，可分离来自客户端的多条信道路径，而不受硬件障碍的影响</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，这里指代</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到基站对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(B1,B2)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的信道对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252030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中：“设置</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已知位置的主基站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以与</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客户端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相同的时间和频率发送信号</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然而，这样做会导致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分组和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分组之间的冲突，导致它们的分组都不被解码。因此，需要仔细设计主基站的传输以避免与客户端</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传输发生冲突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Chime</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通过指定</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在与</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相关的相邻频带上传输并发信号</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同时发送其信号，</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在其传输的同时发送已知序列。因此，基站可以同时估计主传输和客户端传输的无线信道，尽管是跨相邻频带的</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1801191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7668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分离信号路径：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来自客户端的信号</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强度</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首先会随频率变化的根本原因：</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多径效应；</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具体来说，来自客户端的信号在到达基站之前会从建筑物，树木和其他物体反射回来，经过多条路径，这些路径上的信号可以相互增强，也可以相互抵消，这取决于操作频率</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解决方法是在云端，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Chime</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结合了来自基站分布式阵列的测量结果，以分离信号从客户端经过的不同路径</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r>
              <a:rPr lang="en-US" altLang="zh-CN" dirty="0"/>
              <a:t>Figure</a:t>
            </a:r>
            <a:r>
              <a:rPr lang="zh-CN" altLang="en-US" dirty="0"/>
              <a:t>：虚拟源是客户端在反射面上的镜像</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104489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到矩阵对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j,k</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的无偏信道（由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节求得），</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|&lt;</a:t>
            </a:r>
            <a:r>
              <a:rPr lang="el-GR" altLang="zh-CN" sz="2800" b="0" i="0" dirty="0">
                <a:solidFill>
                  <a:srgbClr val="202124"/>
                </a:solidFill>
                <a:effectLst/>
                <a:latin typeface="arial" panose="020B0604020202020204" pitchFamily="34" charset="0"/>
              </a:rPr>
              <a:t>ε</a:t>
            </a:r>
            <a:r>
              <a:rPr lang="zh-CN" altLang="en-US" sz="2800" b="0" i="0" dirty="0">
                <a:solidFill>
                  <a:srgbClr val="202124"/>
                </a:solidFill>
                <a:effectLst/>
                <a:latin typeface="arial" panose="020B0604020202020204" pitchFamily="34" charset="0"/>
              </a:rPr>
              <a:t>，解最优化问题，即</a:t>
            </a:r>
            <a:r>
              <a:rPr lang="el-GR" altLang="zh-CN" sz="2800" b="0" i="0" dirty="0">
                <a:solidFill>
                  <a:srgbClr val="202124"/>
                </a:solidFill>
                <a:effectLst/>
                <a:latin typeface="arial" panose="020B0604020202020204" pitchFamily="34" charset="0"/>
              </a:rPr>
              <a:t>ε</a:t>
            </a:r>
            <a:r>
              <a:rPr lang="zh-CN" altLang="en-US" sz="2800" b="0" i="0" dirty="0">
                <a:solidFill>
                  <a:srgbClr val="202124"/>
                </a:solidFill>
                <a:effectLst/>
                <a:latin typeface="arial" panose="020B0604020202020204" pitchFamily="34" charset="0"/>
              </a:rPr>
              <a:t>最小，估计的信道</a:t>
            </a:r>
            <a:r>
              <a:rPr lang="en-US" altLang="zh-CN" sz="2800" b="0" i="0" dirty="0">
                <a:solidFill>
                  <a:srgbClr val="202124"/>
                </a:solidFill>
                <a:effectLst/>
                <a:latin typeface="arial" panose="020B0604020202020204" pitchFamily="34" charset="0"/>
              </a:rPr>
              <a:t>h=</a:t>
            </a:r>
            <a:r>
              <a:rPr lang="zh-CN" altLang="en-US" sz="2800" b="0" i="0">
                <a:solidFill>
                  <a:srgbClr val="202124"/>
                </a:solidFill>
                <a:effectLst/>
                <a:latin typeface="arial" panose="020B0604020202020204" pitchFamily="34" charset="0"/>
              </a:rPr>
              <a:t>观察的</a:t>
            </a:r>
            <a:r>
              <a:rPr lang="zh-CN" altLang="en-US" sz="2800" b="0" i="0" dirty="0">
                <a:solidFill>
                  <a:srgbClr val="202124"/>
                </a:solidFill>
                <a:effectLst/>
                <a:latin typeface="arial" panose="020B0604020202020204" pitchFamily="34" charset="0"/>
              </a:rPr>
              <a:t>信道</a:t>
            </a:r>
            <a:r>
              <a:rPr lang="en-US" altLang="zh-CN" sz="2800" b="0" i="0" dirty="0" err="1">
                <a:solidFill>
                  <a:srgbClr val="202124"/>
                </a:solidFill>
                <a:effectLst/>
                <a:latin typeface="arial" panose="020B0604020202020204" pitchFamily="34" charset="0"/>
              </a:rPr>
              <a:t>aE</a:t>
            </a:r>
            <a:r>
              <a:rPr lang="zh-CN" altLang="en-US" sz="2800" b="0" i="0" dirty="0">
                <a:solidFill>
                  <a:srgbClr val="202124"/>
                </a:solidFill>
                <a:effectLst/>
                <a:latin typeface="arial" panose="020B0604020202020204" pitchFamily="34" charset="0"/>
              </a:rPr>
              <a:t>。所以可以得到公式</a:t>
            </a:r>
            <a:r>
              <a:rPr lang="en-US" altLang="zh-CN" sz="2800" b="0" i="0" dirty="0">
                <a:solidFill>
                  <a:srgbClr val="202124"/>
                </a:solidFill>
                <a:effectLst/>
                <a:latin typeface="arial" panose="020B0604020202020204" pitchFamily="34" charset="0"/>
              </a:rPr>
              <a:t>(2)</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800" dirty="0"/>
              <a:t>α</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是传输特性：相移；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E^pinv</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的广义逆矩阵</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：虚拟源坐标的拟合优度：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，其越大说明分母越小，这与公式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吻合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最佳的虚拟源坐标集合，使得拟合优度最大</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的参数；可以扩展虚拟源的搜索空间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的物理大小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1714312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4404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已知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节的求出的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无偏移信道</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hconjk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05</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节求出的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多径传播特性“相移</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αp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、最佳的虚拟源坐标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xp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yp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zp</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我们可以写出在任何频率和波长下的无偏移信道</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hconjjk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，其振幅</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数值为客户端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到基站对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j,k</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signal power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之积</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：回到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05</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节，重新输入一对无偏移信道，表示为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hratjk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，其特点为振幅数值为</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客户端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到基站对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j,k</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signal power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之</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商</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hconjjk</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 * 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hratjk</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 / 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；可以将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求解并用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hconjk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hratjk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表示</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4132468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417425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550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USRP N210</a:t>
            </a:r>
            <a:r>
              <a:rPr lang="zh-CN" altLang="en-US" dirty="0"/>
              <a:t>：基站，接到的无线信道传输到云端，</a:t>
            </a:r>
            <a:r>
              <a:rPr lang="en-US" altLang="zh-CN" dirty="0"/>
              <a:t>5</a:t>
            </a:r>
            <a:r>
              <a:rPr lang="zh-CN" altLang="en-US" dirty="0"/>
              <a:t>个室内</a:t>
            </a:r>
            <a:r>
              <a:rPr lang="en-US" altLang="zh-CN" dirty="0"/>
              <a:t>6</a:t>
            </a:r>
            <a:r>
              <a:rPr lang="zh-CN" altLang="en-US" dirty="0"/>
              <a:t>个室外</a:t>
            </a:r>
            <a:endParaRPr lang="en-US" altLang="zh-CN" dirty="0"/>
          </a:p>
          <a:p>
            <a:endParaRPr lang="en-US" altLang="zh-CN" dirty="0"/>
          </a:p>
          <a:p>
            <a:r>
              <a:rPr lang="en-US" altLang="zh-CN" dirty="0"/>
              <a:t>UHD (USRP Hardware Driver™)</a:t>
            </a:r>
            <a:r>
              <a:rPr lang="zh-CN" altLang="en-US" dirty="0"/>
              <a:t>：运行在</a:t>
            </a:r>
            <a:r>
              <a:rPr lang="zh-CN" altLang="en-US" dirty="0">
                <a:effectLst/>
                <a:latin typeface="Arial" panose="020B0604020202020204" pitchFamily="34" charset="0"/>
              </a:rPr>
              <a:t>内置</a:t>
            </a:r>
            <a:r>
              <a:rPr lang="en-US" altLang="zh-CN" dirty="0">
                <a:effectLst/>
                <a:latin typeface="Arial" panose="020B0604020202020204" pitchFamily="34" charset="0"/>
              </a:rPr>
              <a:t>UHD</a:t>
            </a:r>
            <a:r>
              <a:rPr lang="zh-CN" altLang="en-US" dirty="0">
                <a:effectLst/>
                <a:latin typeface="Arial" panose="020B0604020202020204" pitchFamily="34" charset="0"/>
              </a:rPr>
              <a:t>兼容的</a:t>
            </a:r>
            <a:r>
              <a:rPr lang="en-US" altLang="zh-CN" dirty="0" err="1">
                <a:effectLst/>
                <a:latin typeface="Arial" panose="020B0604020202020204" pitchFamily="34" charset="0"/>
              </a:rPr>
              <a:t>LoRAWAN</a:t>
            </a:r>
            <a:r>
              <a:rPr lang="zh-CN" altLang="en-US" dirty="0">
                <a:effectLst/>
                <a:latin typeface="Arial" panose="020B0604020202020204" pitchFamily="34" charset="0"/>
              </a:rPr>
              <a:t>解调器上的</a:t>
            </a:r>
            <a:r>
              <a:rPr lang="en-US" altLang="zh-CN" dirty="0">
                <a:effectLst/>
                <a:latin typeface="Arial" panose="020B0604020202020204" pitchFamily="34" charset="0"/>
              </a:rPr>
              <a:t>MATLAB/C++</a:t>
            </a:r>
            <a:endParaRPr lang="en-US" altLang="zh-CN" dirty="0"/>
          </a:p>
          <a:p>
            <a:endParaRPr lang="en-US" altLang="zh-CN" dirty="0"/>
          </a:p>
          <a:p>
            <a:r>
              <a:rPr lang="en-US" altLang="zh-CN" dirty="0"/>
              <a:t>SX1276</a:t>
            </a:r>
            <a:r>
              <a:rPr lang="zh-CN" altLang="en-US" dirty="0"/>
              <a:t>：固定客户端，</a:t>
            </a:r>
            <a:r>
              <a:rPr lang="en-US" altLang="zh-CN" dirty="0"/>
              <a:t>SF: 10</a:t>
            </a:r>
            <a:r>
              <a:rPr lang="zh-CN" altLang="en-US" dirty="0"/>
              <a:t>，</a:t>
            </a:r>
            <a:r>
              <a:rPr lang="en-US" altLang="zh-CN" dirty="0"/>
              <a:t>BW: 125KHZ</a:t>
            </a:r>
            <a:r>
              <a:rPr lang="zh-CN" altLang="en-US" dirty="0"/>
              <a:t>，</a:t>
            </a:r>
            <a:r>
              <a:rPr lang="en-US" altLang="zh-CN" dirty="0"/>
              <a:t>30</a:t>
            </a:r>
            <a:r>
              <a:rPr lang="zh-CN" altLang="en-US" dirty="0"/>
              <a:t>个</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915MHz ISM</a:t>
            </a:r>
            <a:r>
              <a:rPr lang="zh-CN" altLang="en-US" dirty="0">
                <a:effectLst/>
                <a:latin typeface="Arial" panose="020B0604020202020204" pitchFamily="34" charset="0"/>
              </a:rPr>
              <a:t>波段，和获得了</a:t>
            </a:r>
            <a:r>
              <a:rPr lang="zh-CN" altLang="en-US" b="0" i="0" dirty="0">
                <a:solidFill>
                  <a:srgbClr val="1D2B3E"/>
                </a:solidFill>
                <a:effectLst/>
                <a:latin typeface="Open Sans"/>
              </a:rPr>
              <a:t>联邦通信委员会许可的</a:t>
            </a:r>
            <a:r>
              <a:rPr lang="en-US" altLang="zh-CN" dirty="0">
                <a:effectLst/>
                <a:latin typeface="Arial" panose="020B0604020202020204" pitchFamily="34" charset="0"/>
              </a:rPr>
              <a:t>500MHz</a:t>
            </a:r>
            <a:r>
              <a:rPr lang="zh-CN" altLang="en-US" dirty="0">
                <a:effectLst/>
                <a:latin typeface="Arial" panose="020B0604020202020204" pitchFamily="34" charset="0"/>
              </a:rPr>
              <a:t>电视空白区的一些波段</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0.36</a:t>
            </a:r>
            <a:r>
              <a:rPr lang="zh-CN" altLang="en-US" dirty="0">
                <a:effectLst/>
                <a:latin typeface="Arial" panose="020B0604020202020204" pitchFamily="34" charset="0"/>
              </a:rPr>
              <a:t>平方公里的匹兹堡市区</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22</a:t>
            </a:fld>
            <a:endParaRPr lang="zh-CN" altLang="en-US"/>
          </a:p>
        </p:txBody>
      </p:sp>
    </p:spTree>
    <p:extLst>
      <p:ext uri="{BB962C8B-B14F-4D97-AF65-F5344CB8AC3E}">
        <p14:creationId xmlns:p14="http://schemas.microsoft.com/office/powerpoint/2010/main" val="4045146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68733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9: </a:t>
            </a:r>
            <a:r>
              <a:rPr lang="zh-CN" altLang="en-US" dirty="0"/>
              <a:t>相位稳定性：即使</a:t>
            </a:r>
            <a:r>
              <a:rPr lang="en-US" altLang="zh-CN" dirty="0" err="1">
                <a:effectLst/>
                <a:latin typeface="Arial" panose="020B0604020202020204" pitchFamily="34" charset="0"/>
              </a:rPr>
              <a:t>sinr</a:t>
            </a:r>
            <a:r>
              <a:rPr lang="zh-CN" altLang="en-US" dirty="0">
                <a:effectLst/>
                <a:latin typeface="Arial" panose="020B0604020202020204" pitchFamily="34" charset="0"/>
              </a:rPr>
              <a:t>低至</a:t>
            </a:r>
            <a:r>
              <a:rPr lang="en-US" altLang="zh-CN" dirty="0">
                <a:effectLst/>
                <a:latin typeface="Arial" panose="020B0604020202020204" pitchFamily="34" charset="0"/>
              </a:rPr>
              <a:t>-21db</a:t>
            </a:r>
            <a:r>
              <a:rPr lang="zh-CN" altLang="en-US" dirty="0">
                <a:effectLst/>
                <a:latin typeface="Arial" panose="020B0604020202020204" pitchFamily="34" charset="0"/>
              </a:rPr>
              <a:t>的情况下，无偏移信道是稳定的，其相位测量平均标准差小于</a:t>
            </a:r>
            <a:r>
              <a:rPr lang="en-US" altLang="zh-CN" dirty="0">
                <a:effectLst/>
                <a:latin typeface="Arial" panose="020B0604020202020204" pitchFamily="34" charset="0"/>
              </a:rPr>
              <a:t>5×10^−3</a:t>
            </a:r>
            <a:r>
              <a:rPr lang="zh-CN" altLang="en-US" dirty="0">
                <a:effectLst/>
                <a:latin typeface="Arial" panose="020B0604020202020204" pitchFamily="34" charset="0"/>
              </a:rPr>
              <a:t>。这验证了低信噪比下无偏移信道相位测量的稳定性。</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10: 77%</a:t>
            </a:r>
            <a:r>
              <a:rPr lang="zh-CN" altLang="en-US" dirty="0">
                <a:effectLst/>
                <a:latin typeface="Arial" panose="020B0604020202020204" pitchFamily="34" charset="0"/>
              </a:rPr>
              <a:t>的位置在无线信道中有少于</a:t>
            </a:r>
            <a:r>
              <a:rPr lang="en-US" altLang="zh-CN" dirty="0">
                <a:effectLst/>
                <a:latin typeface="Arial" panose="020B0604020202020204" pitchFamily="34" charset="0"/>
              </a:rPr>
              <a:t>3</a:t>
            </a:r>
            <a:r>
              <a:rPr lang="zh-CN" altLang="en-US" dirty="0">
                <a:effectLst/>
                <a:latin typeface="Arial" panose="020B0604020202020204" pitchFamily="34" charset="0"/>
              </a:rPr>
              <a:t>个主要信道影响信号，</a:t>
            </a:r>
            <a:r>
              <a:rPr lang="zh-CN" altLang="zh-CN" sz="1800" dirty="0">
                <a:effectLst/>
                <a:ea typeface="等线" panose="02010600030101010101" pitchFamily="2" charset="-122"/>
                <a:cs typeface="Times New Roman" panose="02020603050405020304" pitchFamily="18" charset="0"/>
              </a:rPr>
              <a:t>这表明信道主要是稀疏的</a:t>
            </a:r>
            <a:r>
              <a:rPr lang="zh-CN" altLang="en-US" dirty="0">
                <a:effectLst/>
                <a:latin typeface="Arial" panose="020B0604020202020204" pitchFamily="34" charset="0"/>
              </a:rPr>
              <a:t>，这些占主导地位的信道至少有一个会随着几分钟的时间尺度而变化，即使对于静态客户端也是如此。我们推测这是由于环境中的一些较小的静态反射器随着时间的累积逐渐移动，导致了少量逐渐移动的信道</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Figure 11: </a:t>
            </a:r>
            <a:r>
              <a:rPr lang="zh-CN" altLang="en-US" dirty="0">
                <a:effectLst/>
                <a:latin typeface="Arial" panose="020B0604020202020204" pitchFamily="34" charset="0"/>
              </a:rPr>
              <a:t>客户端和基站之间的路径通常保持稳定的时间（稳定：至少</a:t>
            </a:r>
            <a:r>
              <a:rPr lang="en-US" altLang="zh-CN" dirty="0">
                <a:effectLst/>
                <a:latin typeface="Arial" panose="020B0604020202020204" pitchFamily="34" charset="0"/>
              </a:rPr>
              <a:t>80%</a:t>
            </a:r>
            <a:r>
              <a:rPr lang="zh-CN" altLang="en-US" dirty="0">
                <a:effectLst/>
                <a:latin typeface="Arial" panose="020B0604020202020204" pitchFamily="34" charset="0"/>
              </a:rPr>
              <a:t>的能量仍保留在原始路径内）；在</a:t>
            </a:r>
            <a:r>
              <a:rPr lang="en-US" altLang="zh-CN" dirty="0">
                <a:effectLst/>
                <a:latin typeface="Arial" panose="020B0604020202020204" pitchFamily="34" charset="0"/>
              </a:rPr>
              <a:t>90%</a:t>
            </a:r>
            <a:r>
              <a:rPr lang="zh-CN" altLang="en-US" dirty="0">
                <a:effectLst/>
                <a:latin typeface="Arial" panose="020B0604020202020204" pitchFamily="34" charset="0"/>
              </a:rPr>
              <a:t>的可能性下，稀疏多径在</a:t>
            </a:r>
            <a:r>
              <a:rPr lang="en-US" altLang="zh-CN" dirty="0">
                <a:effectLst/>
                <a:latin typeface="Arial" panose="020B0604020202020204" pitchFamily="34" charset="0"/>
              </a:rPr>
              <a:t>10</a:t>
            </a:r>
            <a:r>
              <a:rPr lang="zh-CN" altLang="en-US" dirty="0">
                <a:effectLst/>
                <a:latin typeface="Arial" panose="020B0604020202020204" pitchFamily="34" charset="0"/>
              </a:rPr>
              <a:t>分钟内发生变化。如果我们忽略了最主要的路径，我们会看到次级路径的变化更快</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24</a:t>
            </a:fld>
            <a:endParaRPr lang="zh-CN" altLang="en-US"/>
          </a:p>
        </p:txBody>
      </p:sp>
    </p:spTree>
    <p:extLst>
      <p:ext uri="{BB962C8B-B14F-4D97-AF65-F5344CB8AC3E}">
        <p14:creationId xmlns:p14="http://schemas.microsoft.com/office/powerpoint/2010/main" val="1677572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latin typeface="Arial" panose="020B0604020202020204" pitchFamily="34" charset="0"/>
              </a:rPr>
              <a:t>Figure 12: </a:t>
            </a:r>
            <a:r>
              <a:rPr lang="zh-CN" altLang="en-US" dirty="0">
                <a:effectLst/>
                <a:latin typeface="Arial" panose="020B0604020202020204" pitchFamily="34" charset="0"/>
              </a:rPr>
              <a:t>最佳频率下预测</a:t>
            </a:r>
            <a:r>
              <a:rPr lang="en-US" altLang="zh-CN" dirty="0">
                <a:effectLst/>
                <a:latin typeface="Arial" panose="020B0604020202020204" pitchFamily="34" charset="0"/>
              </a:rPr>
              <a:t>SINR</a:t>
            </a:r>
            <a:r>
              <a:rPr lang="zh-CN" altLang="en-US" dirty="0">
                <a:effectLst/>
                <a:latin typeface="Arial" panose="020B0604020202020204" pitchFamily="34" charset="0"/>
              </a:rPr>
              <a:t>与真实值的差距：随着基站数量的增加，出现了越来越复杂的多径模式。这是意料之中的，因为更多的基站会受到更多反射器的影响。这意味着</a:t>
            </a:r>
            <a:r>
              <a:rPr lang="en-US" altLang="zh-CN" dirty="0">
                <a:effectLst/>
                <a:latin typeface="Arial" panose="020B0604020202020204" pitchFamily="34" charset="0"/>
              </a:rPr>
              <a:t>2</a:t>
            </a:r>
            <a:r>
              <a:rPr lang="zh-CN" altLang="en-US" dirty="0">
                <a:effectLst/>
                <a:latin typeface="Arial" panose="020B0604020202020204" pitchFamily="34" charset="0"/>
              </a:rPr>
              <a:t>个多径源不足以正确估计复杂的多径模式，因此需要更多的多径源来评估最佳工作频率，</a:t>
            </a:r>
            <a:r>
              <a:rPr lang="zh-CN" altLang="zh-CN" sz="1800" dirty="0">
                <a:effectLst/>
                <a:ea typeface="等线" panose="02010600030101010101" pitchFamily="2" charset="-122"/>
                <a:cs typeface="Times New Roman" panose="02020603050405020304" pitchFamily="18" charset="0"/>
              </a:rPr>
              <a:t>采用</a:t>
            </a:r>
            <a:r>
              <a:rPr lang="en-US" altLang="zh-CN" sz="1800" dirty="0">
                <a:effectLst/>
                <a:ea typeface="等线" panose="02010600030101010101" pitchFamily="2" charset="-122"/>
                <a:cs typeface="Times New Roman" panose="02020603050405020304" pitchFamily="18" charset="0"/>
              </a:rPr>
              <a:t>6</a:t>
            </a:r>
            <a:r>
              <a:rPr lang="zh-CN" altLang="zh-CN" sz="1800" dirty="0">
                <a:effectLst/>
                <a:ea typeface="等线" panose="02010600030101010101" pitchFamily="2" charset="-122"/>
                <a:cs typeface="Times New Roman" panose="02020603050405020304" pitchFamily="18" charset="0"/>
              </a:rPr>
              <a:t>个基站，</a:t>
            </a:r>
            <a:r>
              <a:rPr lang="en-US" altLang="zh-CN" sz="1800" dirty="0">
                <a:effectLst/>
                <a:ea typeface="等线" panose="02010600030101010101" pitchFamily="2" charset="-122"/>
                <a:cs typeface="Times New Roman" panose="02020603050405020304" pitchFamily="18" charset="0"/>
              </a:rPr>
              <a:t>4</a:t>
            </a:r>
            <a:r>
              <a:rPr lang="zh-CN" altLang="zh-CN" sz="1800" dirty="0">
                <a:effectLst/>
                <a:ea typeface="等线" panose="02010600030101010101" pitchFamily="2" charset="-122"/>
                <a:cs typeface="Times New Roman" panose="02020603050405020304" pitchFamily="18" charset="0"/>
              </a:rPr>
              <a:t>个客户端，与实际测量得信道强度差距最小</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13left: </a:t>
            </a:r>
            <a:r>
              <a:rPr lang="zh-CN" altLang="en-US" dirty="0">
                <a:effectLst/>
                <a:latin typeface="Arial" panose="020B0604020202020204" pitchFamily="34" charset="0"/>
              </a:rPr>
              <a:t>使用</a:t>
            </a:r>
            <a:r>
              <a:rPr lang="en-US" altLang="zh-CN" dirty="0">
                <a:effectLst/>
                <a:latin typeface="Arial" panose="020B0604020202020204" pitchFamily="34" charset="0"/>
              </a:rPr>
              <a:t>4</a:t>
            </a:r>
            <a:r>
              <a:rPr lang="zh-CN" altLang="en-US" dirty="0">
                <a:effectLst/>
                <a:latin typeface="Arial" panose="020B0604020202020204" pitchFamily="34" charset="0"/>
              </a:rPr>
              <a:t>个基站实现平均</a:t>
            </a:r>
            <a:r>
              <a:rPr lang="en-US" altLang="zh-CN" dirty="0">
                <a:effectLst/>
                <a:latin typeface="Arial" panose="020B0604020202020204" pitchFamily="34" charset="0"/>
              </a:rPr>
              <a:t>2.4db</a:t>
            </a:r>
            <a:r>
              <a:rPr lang="zh-CN" altLang="en-US" dirty="0">
                <a:effectLst/>
                <a:latin typeface="Arial" panose="020B0604020202020204" pitchFamily="34" charset="0"/>
              </a:rPr>
              <a:t>的增益，使用</a:t>
            </a:r>
            <a:r>
              <a:rPr lang="en-US" altLang="zh-CN" dirty="0">
                <a:effectLst/>
                <a:latin typeface="Arial" panose="020B0604020202020204" pitchFamily="34" charset="0"/>
              </a:rPr>
              <a:t>6</a:t>
            </a:r>
            <a:r>
              <a:rPr lang="zh-CN" altLang="en-US" dirty="0">
                <a:effectLst/>
                <a:latin typeface="Arial" panose="020B0604020202020204" pitchFamily="34" charset="0"/>
              </a:rPr>
              <a:t>个基站实现平均约</a:t>
            </a:r>
            <a:r>
              <a:rPr lang="en-US" altLang="zh-CN" dirty="0">
                <a:effectLst/>
                <a:latin typeface="Arial" panose="020B0604020202020204" pitchFamily="34" charset="0"/>
              </a:rPr>
              <a:t>3.4db</a:t>
            </a:r>
            <a:r>
              <a:rPr lang="zh-CN" altLang="en-US" dirty="0">
                <a:effectLst/>
                <a:latin typeface="Arial" panose="020B0604020202020204" pitchFamily="34" charset="0"/>
              </a:rPr>
              <a:t>的增益，该增益随着基站数量的增加而增加；增益基线是中值操作频率，模拟随机选择一个操作频率</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13right: Chime</a:t>
            </a:r>
            <a:r>
              <a:rPr lang="zh-CN" altLang="en-US" dirty="0">
                <a:effectLst/>
                <a:latin typeface="Arial" panose="020B0604020202020204" pitchFamily="34" charset="0"/>
              </a:rPr>
              <a:t>平均提供选择最佳频率工作的最大电池寿命的</a:t>
            </a:r>
            <a:r>
              <a:rPr lang="en-US" altLang="zh-CN" dirty="0">
                <a:effectLst/>
                <a:latin typeface="Arial" panose="020B0604020202020204" pitchFamily="34" charset="0"/>
              </a:rPr>
              <a:t>79%</a:t>
            </a:r>
            <a:r>
              <a:rPr lang="zh-CN" altLang="en-US" dirty="0">
                <a:effectLst/>
                <a:latin typeface="Arial" panose="020B0604020202020204" pitchFamily="34" charset="0"/>
              </a:rPr>
              <a:t>，比时间差值方法提高了</a:t>
            </a:r>
            <a:r>
              <a:rPr lang="en-US" altLang="zh-CN" dirty="0">
                <a:effectLst/>
                <a:latin typeface="Arial" panose="020B0604020202020204" pitchFamily="34" charset="0"/>
              </a:rPr>
              <a:t>107%</a:t>
            </a:r>
          </a:p>
          <a:p>
            <a:endParaRPr lang="en-US" altLang="zh-CN" dirty="0">
              <a:effectLst/>
              <a:latin typeface="Arial" panose="020B0604020202020204" pitchFamily="34" charset="0"/>
            </a:endParaRPr>
          </a:p>
          <a:p>
            <a:r>
              <a:rPr lang="en-US" altLang="zh-CN" dirty="0">
                <a:effectLst/>
                <a:latin typeface="Arial" panose="020B0604020202020204" pitchFamily="34" charset="0"/>
              </a:rPr>
              <a:t>Figure14:</a:t>
            </a:r>
            <a:r>
              <a:rPr lang="zh-CN" altLang="zh-CN" sz="1800" dirty="0">
                <a:effectLst/>
                <a:ea typeface="等线" panose="02010600030101010101" pitchFamily="2" charset="-122"/>
                <a:cs typeface="Times New Roman" panose="02020603050405020304" pitchFamily="18" charset="0"/>
              </a:rPr>
              <a:t>信号</a:t>
            </a:r>
            <a:r>
              <a:rPr lang="zh-CN" altLang="en-US" sz="1800" dirty="0">
                <a:effectLst/>
                <a:ea typeface="等线" panose="02010600030101010101" pitchFamily="2" charset="-122"/>
                <a:cs typeface="Times New Roman" panose="02020603050405020304" pitchFamily="18" charset="0"/>
              </a:rPr>
              <a:t>强度</a:t>
            </a:r>
            <a:r>
              <a:rPr lang="zh-CN" altLang="zh-CN" sz="1800" dirty="0">
                <a:effectLst/>
                <a:ea typeface="等线" panose="02010600030101010101" pitchFamily="2" charset="-122"/>
                <a:cs typeface="Times New Roman" panose="02020603050405020304" pitchFamily="18" charset="0"/>
              </a:rPr>
              <a:t>的增加使发射机能够以更快的速率发送信号，并缩短</a:t>
            </a:r>
            <a:r>
              <a:rPr lang="en-US" altLang="zh-CN" sz="1800" dirty="0">
                <a:effectLst/>
                <a:ea typeface="等线" panose="02010600030101010101" pitchFamily="2" charset="-122"/>
                <a:cs typeface="Times New Roman" panose="02020603050405020304" pitchFamily="18" charset="0"/>
              </a:rPr>
              <a:t>LPWAN</a:t>
            </a:r>
            <a:r>
              <a:rPr lang="zh-CN" altLang="zh-CN" sz="1800" dirty="0">
                <a:effectLst/>
                <a:ea typeface="等线" panose="02010600030101010101" pitchFamily="2" charset="-122"/>
                <a:cs typeface="Times New Roman" panose="02020603050405020304" pitchFamily="18" charset="0"/>
              </a:rPr>
              <a:t>客户端的传输时间</a:t>
            </a:r>
            <a:r>
              <a:rPr lang="zh-CN" altLang="en-US" sz="1800" dirty="0">
                <a:effectLst/>
                <a:ea typeface="等线" panose="02010600030101010101" pitchFamily="2" charset="-122"/>
                <a:cs typeface="Times New Roman" panose="02020603050405020304" pitchFamily="18" charset="0"/>
              </a:rPr>
              <a:t>，</a:t>
            </a:r>
            <a:r>
              <a:rPr lang="zh-CN" altLang="en-US" dirty="0">
                <a:effectLst/>
                <a:latin typeface="Arial" panose="020B0604020202020204" pitchFamily="34" charset="0"/>
              </a:rPr>
              <a:t>用最佳频率工作比用平均频率工作电池寿命提高了</a:t>
            </a:r>
            <a:r>
              <a:rPr lang="en-US" altLang="zh-CN" dirty="0">
                <a:effectLst/>
                <a:latin typeface="Arial" panose="020B0604020202020204" pitchFamily="34" charset="0"/>
              </a:rPr>
              <a:t>230%</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25</a:t>
            </a:fld>
            <a:endParaRPr lang="zh-CN" altLang="en-US"/>
          </a:p>
        </p:txBody>
      </p:sp>
    </p:spTree>
    <p:extLst>
      <p:ext uri="{BB962C8B-B14F-4D97-AF65-F5344CB8AC3E}">
        <p14:creationId xmlns:p14="http://schemas.microsoft.com/office/powerpoint/2010/main" val="3877575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15:</a:t>
            </a:r>
            <a:r>
              <a:rPr lang="zh-CN" altLang="zh-CN" sz="1800" dirty="0">
                <a:effectLst/>
                <a:ea typeface="等线" panose="02010600030101010101" pitchFamily="2" charset="-122"/>
                <a:cs typeface="Times New Roman" panose="02020603050405020304" pitchFamily="18" charset="0"/>
              </a:rPr>
              <a:t>在客户端附近可用的基站太少的情况下，</a:t>
            </a:r>
            <a:r>
              <a:rPr lang="en-US" altLang="zh-CN" sz="1800" dirty="0">
                <a:effectLst/>
                <a:ea typeface="等线" panose="02010600030101010101" pitchFamily="2" charset="-122"/>
                <a:cs typeface="Times New Roman" panose="02020603050405020304" pitchFamily="18" charset="0"/>
              </a:rPr>
              <a:t>Chime</a:t>
            </a:r>
            <a:r>
              <a:rPr lang="zh-CN" altLang="zh-CN" sz="1800" dirty="0">
                <a:effectLst/>
                <a:ea typeface="等线" panose="02010600030101010101" pitchFamily="2" charset="-122"/>
                <a:cs typeface="Times New Roman" panose="02020603050405020304" pitchFamily="18" charset="0"/>
              </a:rPr>
              <a:t>可以通过测量更多频带上的无线信道来改进其性能，例如，通过请求客户端跨越几个频带。我们观察到，随着采样频率的增加，增益稳步增加，从而提高了电池寿命</a:t>
            </a:r>
            <a:r>
              <a:rPr lang="zh-CN" altLang="en-US" sz="1800" dirty="0">
                <a:effectLst/>
                <a:ea typeface="等线" panose="02010600030101010101" pitchFamily="2" charset="-122"/>
                <a:cs typeface="Times New Roman" panose="02020603050405020304" pitchFamily="18" charset="0"/>
              </a:rPr>
              <a:t>。</a:t>
            </a:r>
            <a:r>
              <a:rPr lang="en-US" altLang="zh-CN" dirty="0"/>
              <a:t>SINR</a:t>
            </a:r>
            <a:r>
              <a:rPr lang="zh-CN" altLang="en-US" dirty="0"/>
              <a:t>与数据速率随采样训练频率的增加而增加，且高于基线（频率插值法）</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26</a:t>
            </a:fld>
            <a:endParaRPr lang="zh-CN" altLang="en-US"/>
          </a:p>
        </p:txBody>
      </p:sp>
    </p:spTree>
    <p:extLst>
      <p:ext uri="{BB962C8B-B14F-4D97-AF65-F5344CB8AC3E}">
        <p14:creationId xmlns:p14="http://schemas.microsoft.com/office/powerpoint/2010/main" val="1617637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绝大多数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LP-WAN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基站都是单天线，通常部署在室内，这就排除了以往利用笨重和昂贵的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MIMO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基础设施的工作；与利用大型多天线基站特性的相关工作不同，分析分布式单天线基站的多径效应是</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本文特点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80435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数百种工作频率可供选择，筛选所有频率过度消耗能源</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这些无线电配置在频率、时间和空间上的相关性极低，排除了用统计技术来估计最佳工作频率的可能性</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Figure2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800" dirty="0">
                <a:solidFill>
                  <a:prstClr val="black"/>
                </a:solidFill>
                <a:latin typeface="Arial"/>
                <a:cs typeface="+mn-ea"/>
              </a:rPr>
              <a:t>即使在几分钟内，大多数频率的信号强度也会发生变化；而信号强度越高，速度越快，传输时间越少，电池消耗越少</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Figure 3</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一组频率在不同时间跨度上的历史测量值来预测最佳频率（通过多项式插值法）最多仅可达到最佳频率电池寿命的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38.27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％，这是因为在这些时间跨度上环境中的反射器逐渐发生聚合变化</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2031628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Figure 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的工作频率仅能提供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27.58%</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的最佳电池寿命，而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的工作频率仍只能提供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67.09%</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的最佳电池寿命最佳。确实如此，只有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1.58%</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的工作频率达到最佳值的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，而只有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3.55%</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的工作频率是电池平均寿命的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3.55%</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。此外，抽样几个频率，希望找到最高的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3.55%</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，这本身会导致电池耗尽，使其收益归零</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故热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800" dirty="0">
                <a:solidFill>
                  <a:prstClr val="black"/>
                </a:solidFill>
                <a:latin typeface="Arial"/>
                <a:cs typeface="+mn-ea"/>
              </a:rPr>
              <a:t>通过采样有限数量的频率进行的多项式插值法仅最多可达到最佳电池寿命的</a:t>
            </a:r>
            <a:r>
              <a:rPr lang="en-US" altLang="zh-CN" sz="2800" dirty="0">
                <a:solidFill>
                  <a:prstClr val="black"/>
                </a:solidFill>
                <a:latin typeface="Arial"/>
                <a:cs typeface="+mn-ea"/>
              </a:rPr>
              <a:t>70.07%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175630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Figure 3</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不同数量的客户端放置在间隔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厘米间的线性阵列中，并通过多项式插值法预测在中间的客户端最佳频率，仅可达到最佳电池寿命的最佳</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39.90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2868236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Figure 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800" dirty="0"/>
              <a:t>终端唤醒后以随机频率发送一个信标（</a:t>
            </a:r>
            <a:r>
              <a:rPr lang="en-US" altLang="zh-CN" sz="2800" dirty="0"/>
              <a:t>LPWAN</a:t>
            </a:r>
            <a:r>
              <a:rPr lang="zh-CN" altLang="en-US" sz="2800" dirty="0"/>
              <a:t>的标准特性），在云端和基站根据该数据包计算最佳工作频率，离终端最近的基站以“对信标的确认”返回该频率</a:t>
            </a:r>
            <a:endParaRPr lang="en-US" altLang="zh-CN" sz="2800" dirty="0"/>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572940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67503" y="2481420"/>
            <a:ext cx="6512230" cy="1415381"/>
          </a:xfrm>
        </p:spPr>
        <p:txBody>
          <a:bodyPr/>
          <a:lstStyle/>
          <a:p>
            <a:r>
              <a:rPr lang="zh-CN" altLang="en-US" dirty="0">
                <a:ea typeface="+mn-ea"/>
                <a:cs typeface="+mn-ea"/>
              </a:rPr>
              <a:t>低功耗广域网</a:t>
            </a:r>
            <a:endParaRPr lang="en-US" altLang="zh-CN" dirty="0">
              <a:ea typeface="+mn-ea"/>
              <a:cs typeface="+mn-ea"/>
            </a:endParaRPr>
          </a:p>
          <a:p>
            <a:r>
              <a:rPr lang="en-US" altLang="zh-CN" dirty="0">
                <a:ea typeface="+mn-ea"/>
                <a:cs typeface="+mn-ea"/>
              </a:rPr>
              <a:t>‘</a:t>
            </a:r>
            <a:r>
              <a:rPr lang="zh-CN" altLang="en-US" dirty="0">
                <a:ea typeface="+mn-ea"/>
                <a:cs typeface="+mn-ea"/>
              </a:rPr>
              <a:t>心跳</a:t>
            </a:r>
            <a:r>
              <a:rPr lang="en-US" altLang="zh-CN" dirty="0">
                <a:ea typeface="+mn-ea"/>
                <a:cs typeface="+mn-ea"/>
              </a:rPr>
              <a:t>’</a:t>
            </a:r>
            <a:r>
              <a:rPr lang="zh-CN" altLang="en-US" dirty="0">
                <a:ea typeface="+mn-ea"/>
                <a:cs typeface="+mn-ea"/>
              </a:rPr>
              <a:t>频率配置</a:t>
            </a:r>
            <a:endParaRPr lang="en-US" altLang="zh-CN" dirty="0">
              <a:ea typeface="+mn-ea"/>
              <a:cs typeface="+mn-ea"/>
            </a:endParaRP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矩形 3">
            <a:extLst>
              <a:ext uri="{FF2B5EF4-FFF2-40B4-BE49-F238E27FC236}">
                <a16:creationId xmlns:a16="http://schemas.microsoft.com/office/drawing/2014/main" id="{CDDF73F0-3B7F-4E00-9E55-173C222D35AF}"/>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5" name="矩形 4">
            <a:extLst>
              <a:ext uri="{FF2B5EF4-FFF2-40B4-BE49-F238E27FC236}">
                <a16:creationId xmlns:a16="http://schemas.microsoft.com/office/drawing/2014/main" id="{FA514CCE-6278-4695-BBBF-158438153726}"/>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Arial"/>
                <a:cs typeface="+mn-ea"/>
              </a:rPr>
              <a:t>汇报</a:t>
            </a: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XXXX/XX/XX</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3441650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Motivation-Empirical Study</a:t>
            </a:r>
            <a:endParaRPr lang="en-US" altLang="zh-CN" dirty="0">
              <a:cs typeface="+mn-ea"/>
            </a:endParaRPr>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10</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8960E157-873E-4905-9143-B399391920BA}"/>
              </a:ext>
            </a:extLst>
          </p:cNvPr>
          <p:cNvSpPr/>
          <p:nvPr/>
        </p:nvSpPr>
        <p:spPr>
          <a:xfrm>
            <a:off x="568334" y="783595"/>
            <a:ext cx="9417963" cy="4801314"/>
          </a:xfrm>
          <a:prstGeom prst="rect">
            <a:avLst/>
          </a:prstGeom>
        </p:spPr>
        <p:txBody>
          <a:bodyPr wrap="none">
            <a:spAutoFit/>
          </a:bodyPr>
          <a:lstStyle/>
          <a:p>
            <a:r>
              <a:rPr lang="zh-CN" altLang="en-US" b="1" dirty="0"/>
              <a:t>方法：</a:t>
            </a:r>
            <a:r>
              <a:rPr lang="zh-CN" altLang="en-US" dirty="0"/>
              <a:t>终端唤醒后以随机频率发送一个信标，在云端和基站根据该数据包计算最佳工作频率</a:t>
            </a:r>
            <a:endParaRPr lang="en-US" altLang="zh-CN" dirty="0"/>
          </a:p>
          <a:p>
            <a:r>
              <a:rPr lang="en-US" altLang="zh-CN" dirty="0"/>
              <a:t>           </a:t>
            </a:r>
            <a:r>
              <a:rPr lang="zh-CN" altLang="en-US" dirty="0"/>
              <a:t>离终端最近的基站以“对信标的确认”返回该频率</a:t>
            </a:r>
            <a:endParaRPr lang="en-US" altLang="zh-CN" dirty="0"/>
          </a:p>
          <a:p>
            <a:endParaRPr lang="en-US" altLang="zh-CN"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b="1" dirty="0"/>
              <a:t>工作：</a:t>
            </a:r>
            <a:r>
              <a:rPr lang="zh-CN" altLang="en-US" dirty="0"/>
              <a:t>①同步分布式基站</a:t>
            </a:r>
            <a:endParaRPr lang="en-US" altLang="zh-CN" dirty="0"/>
          </a:p>
          <a:p>
            <a:r>
              <a:rPr lang="zh-CN" altLang="en-US" dirty="0"/>
              <a:t>           ②分离信号路径</a:t>
            </a:r>
            <a:endParaRPr lang="en-US" altLang="zh-CN" dirty="0"/>
          </a:p>
          <a:p>
            <a:r>
              <a:rPr lang="en-US" altLang="zh-CN" dirty="0"/>
              <a:t>           ③</a:t>
            </a:r>
            <a:r>
              <a:rPr lang="zh-CN" altLang="en-US" dirty="0"/>
              <a:t>估计最佳频率</a:t>
            </a:r>
            <a:endParaRPr lang="en-US" altLang="zh-CN" dirty="0"/>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92992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2" name="图片 1">
            <a:extLst>
              <a:ext uri="{FF2B5EF4-FFF2-40B4-BE49-F238E27FC236}">
                <a16:creationId xmlns:a16="http://schemas.microsoft.com/office/drawing/2014/main" id="{B5E618F1-A347-4919-9032-16D5C36A5BFC}"/>
              </a:ext>
            </a:extLst>
          </p:cNvPr>
          <p:cNvPicPr>
            <a:picLocks noChangeAspect="1"/>
          </p:cNvPicPr>
          <p:nvPr/>
        </p:nvPicPr>
        <p:blipFill>
          <a:blip r:embed="rId3"/>
          <a:stretch>
            <a:fillRect/>
          </a:stretch>
        </p:blipFill>
        <p:spPr>
          <a:xfrm>
            <a:off x="1216933" y="1557035"/>
            <a:ext cx="6921913" cy="2834212"/>
          </a:xfrm>
          <a:prstGeom prst="rect">
            <a:avLst/>
          </a:prstGeom>
        </p:spPr>
      </p:pic>
    </p:spTree>
    <p:extLst>
      <p:ext uri="{BB962C8B-B14F-4D97-AF65-F5344CB8AC3E}">
        <p14:creationId xmlns:p14="http://schemas.microsoft.com/office/powerpoint/2010/main" val="2919320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zh-CN" altLang="en-US" dirty="0">
                <a:ea typeface="+mn-ea"/>
                <a:cs typeface="+mn-ea"/>
              </a:rPr>
              <a:t>同步基站</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pPr lvl="0" fontAlgn="base"/>
            <a:r>
              <a:rPr lang="en-US" altLang="zh-CN" b="1" dirty="0"/>
              <a:t>Synchronizing Base Stations</a:t>
            </a:r>
            <a:endParaRPr lang="zh-CN" altLang="zh-CN" b="1" dirty="0"/>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634"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028687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b="1" dirty="0"/>
              <a:t>Synchronizing Base Stations</a:t>
            </a:r>
            <a:endParaRPr lang="zh-CN" altLang="zh-CN" b="1" dirty="0"/>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12</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8960E157-873E-4905-9143-B399391920BA}"/>
              </a:ext>
            </a:extLst>
          </p:cNvPr>
          <p:cNvSpPr/>
          <p:nvPr/>
        </p:nvSpPr>
        <p:spPr>
          <a:xfrm>
            <a:off x="568334" y="783595"/>
            <a:ext cx="7289175" cy="2585323"/>
          </a:xfrm>
          <a:prstGeom prst="rect">
            <a:avLst/>
          </a:prstGeom>
        </p:spPr>
        <p:txBody>
          <a:bodyPr wrap="none">
            <a:spAutoFit/>
          </a:bodyPr>
          <a:lstStyle/>
          <a:p>
            <a:r>
              <a:rPr lang="zh-CN" altLang="en-US" b="1" dirty="0"/>
              <a:t>工作：</a:t>
            </a:r>
            <a:r>
              <a:rPr lang="zh-CN" altLang="en-US" dirty="0"/>
              <a:t>在空间分布式基站之间同步来自客户端的传输</a:t>
            </a:r>
            <a:endParaRPr lang="en-US" altLang="zh-CN" dirty="0"/>
          </a:p>
          <a:p>
            <a:r>
              <a:rPr lang="zh-CN" altLang="en-US" dirty="0"/>
              <a:t>           即同步分布式基站以模拟</a:t>
            </a:r>
            <a:r>
              <a:rPr lang="en-US" altLang="zh-CN" dirty="0"/>
              <a:t>MIMO</a:t>
            </a:r>
            <a:r>
              <a:rPr lang="zh-CN" altLang="en-US" dirty="0"/>
              <a:t>从而分离多径效应中的信号路径</a:t>
            </a:r>
            <a:endParaRPr lang="en-US" altLang="zh-CN" dirty="0"/>
          </a:p>
          <a:p>
            <a:endParaRPr lang="en-US" altLang="zh-CN" dirty="0"/>
          </a:p>
          <a:p>
            <a:r>
              <a:rPr lang="zh-CN" altLang="en-US" b="1" dirty="0"/>
              <a:t>同步相位遇到的问题：</a:t>
            </a:r>
            <a:r>
              <a:rPr lang="zh-CN" altLang="en-US" dirty="0"/>
              <a:t>①</a:t>
            </a:r>
            <a:r>
              <a:rPr lang="en-US" altLang="zh-CN" dirty="0"/>
              <a:t>Carrier Frequency offset (CFO)</a:t>
            </a:r>
          </a:p>
          <a:p>
            <a:r>
              <a:rPr lang="zh-CN" altLang="en-US" dirty="0"/>
              <a:t>                                    ②</a:t>
            </a:r>
            <a:r>
              <a:rPr lang="en-US" altLang="zh-CN" dirty="0"/>
              <a:t>Sampling Frequency offset (SFO)</a:t>
            </a:r>
            <a:r>
              <a:rPr lang="zh-CN" altLang="en-US" dirty="0"/>
              <a:t> </a:t>
            </a:r>
            <a:endParaRPr lang="en-US" altLang="zh-CN" dirty="0"/>
          </a:p>
          <a:p>
            <a:r>
              <a:rPr lang="en-US" altLang="zh-CN" dirty="0"/>
              <a:t>                                    </a:t>
            </a:r>
            <a:r>
              <a:rPr lang="zh-CN" altLang="en-US" dirty="0"/>
              <a:t>③</a:t>
            </a:r>
            <a:r>
              <a:rPr lang="en-US" altLang="zh-CN" dirty="0"/>
              <a:t>Detection Delay</a:t>
            </a:r>
            <a:r>
              <a:rPr lang="zh-CN" altLang="en-US" dirty="0"/>
              <a:t>                                   </a:t>
            </a:r>
            <a:endParaRPr lang="en-US" altLang="zh-CN" dirty="0"/>
          </a:p>
          <a:p>
            <a:r>
              <a:rPr lang="en-US" altLang="zh-CN" dirty="0"/>
              <a:t>                                   </a:t>
            </a:r>
            <a:r>
              <a:rPr lang="zh-CN" altLang="en-US" dirty="0"/>
              <a:t> ④</a:t>
            </a:r>
            <a:r>
              <a:rPr lang="en-US" altLang="zh-CN" dirty="0"/>
              <a:t>Phase Lock Loop (PLL)</a:t>
            </a:r>
          </a:p>
          <a:p>
            <a:endParaRPr lang="en-US" altLang="zh-CN" dirty="0"/>
          </a:p>
          <a:p>
            <a:endParaRPr lang="en-US" altLang="zh-CN" dirty="0"/>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92992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2" name="图片 1">
            <a:extLst>
              <a:ext uri="{FF2B5EF4-FFF2-40B4-BE49-F238E27FC236}">
                <a16:creationId xmlns:a16="http://schemas.microsoft.com/office/drawing/2014/main" id="{EA1E72BC-F4D0-414A-BB5B-EE3C49E8434D}"/>
              </a:ext>
            </a:extLst>
          </p:cNvPr>
          <p:cNvPicPr>
            <a:picLocks noChangeAspect="1"/>
          </p:cNvPicPr>
          <p:nvPr/>
        </p:nvPicPr>
        <p:blipFill>
          <a:blip r:embed="rId3"/>
          <a:stretch>
            <a:fillRect/>
          </a:stretch>
        </p:blipFill>
        <p:spPr>
          <a:xfrm>
            <a:off x="568334" y="3643957"/>
            <a:ext cx="5588539" cy="3138529"/>
          </a:xfrm>
          <a:prstGeom prst="rect">
            <a:avLst/>
          </a:prstGeom>
        </p:spPr>
      </p:pic>
      <p:pic>
        <p:nvPicPr>
          <p:cNvPr id="6" name="图片 5">
            <a:extLst>
              <a:ext uri="{FF2B5EF4-FFF2-40B4-BE49-F238E27FC236}">
                <a16:creationId xmlns:a16="http://schemas.microsoft.com/office/drawing/2014/main" id="{18EC8886-3296-476D-A907-1C13AB7A766D}"/>
              </a:ext>
            </a:extLst>
          </p:cNvPr>
          <p:cNvPicPr>
            <a:picLocks noChangeAspect="1"/>
          </p:cNvPicPr>
          <p:nvPr/>
        </p:nvPicPr>
        <p:blipFill>
          <a:blip r:embed="rId4"/>
          <a:stretch>
            <a:fillRect/>
          </a:stretch>
        </p:blipFill>
        <p:spPr>
          <a:xfrm>
            <a:off x="6264691" y="3277418"/>
            <a:ext cx="5906012" cy="1028789"/>
          </a:xfrm>
          <a:prstGeom prst="rect">
            <a:avLst/>
          </a:prstGeom>
        </p:spPr>
      </p:pic>
      <p:pic>
        <p:nvPicPr>
          <p:cNvPr id="8" name="图片 7">
            <a:extLst>
              <a:ext uri="{FF2B5EF4-FFF2-40B4-BE49-F238E27FC236}">
                <a16:creationId xmlns:a16="http://schemas.microsoft.com/office/drawing/2014/main" id="{79CBB246-6E27-430A-99BE-DC7496F27469}"/>
              </a:ext>
            </a:extLst>
          </p:cNvPr>
          <p:cNvPicPr>
            <a:picLocks noChangeAspect="1"/>
          </p:cNvPicPr>
          <p:nvPr/>
        </p:nvPicPr>
        <p:blipFill>
          <a:blip r:embed="rId5"/>
          <a:stretch>
            <a:fillRect/>
          </a:stretch>
        </p:blipFill>
        <p:spPr>
          <a:xfrm>
            <a:off x="6421387" y="4316905"/>
            <a:ext cx="4922947" cy="868755"/>
          </a:xfrm>
          <a:prstGeom prst="rect">
            <a:avLst/>
          </a:prstGeom>
        </p:spPr>
      </p:pic>
      <p:pic>
        <p:nvPicPr>
          <p:cNvPr id="9" name="图片 8">
            <a:extLst>
              <a:ext uri="{FF2B5EF4-FFF2-40B4-BE49-F238E27FC236}">
                <a16:creationId xmlns:a16="http://schemas.microsoft.com/office/drawing/2014/main" id="{9070A110-8442-4F9F-939E-258B110B0D9A}"/>
              </a:ext>
            </a:extLst>
          </p:cNvPr>
          <p:cNvPicPr>
            <a:picLocks noChangeAspect="1"/>
          </p:cNvPicPr>
          <p:nvPr/>
        </p:nvPicPr>
        <p:blipFill>
          <a:blip r:embed="rId6"/>
          <a:stretch>
            <a:fillRect/>
          </a:stretch>
        </p:blipFill>
        <p:spPr>
          <a:xfrm>
            <a:off x="6421387" y="5996086"/>
            <a:ext cx="5342083" cy="784928"/>
          </a:xfrm>
          <a:prstGeom prst="rect">
            <a:avLst/>
          </a:prstGeom>
        </p:spPr>
      </p:pic>
      <p:sp>
        <p:nvSpPr>
          <p:cNvPr id="11" name="文本框 10">
            <a:extLst>
              <a:ext uri="{FF2B5EF4-FFF2-40B4-BE49-F238E27FC236}">
                <a16:creationId xmlns:a16="http://schemas.microsoft.com/office/drawing/2014/main" id="{0E41BAA8-6A51-43BE-A0BB-C9B5E29D05E7}"/>
              </a:ext>
            </a:extLst>
          </p:cNvPr>
          <p:cNvSpPr txBox="1"/>
          <p:nvPr/>
        </p:nvSpPr>
        <p:spPr>
          <a:xfrm>
            <a:off x="565121" y="3007317"/>
            <a:ext cx="6096000" cy="461665"/>
          </a:xfrm>
          <a:prstGeom prst="rect">
            <a:avLst/>
          </a:prstGeom>
          <a:noFill/>
        </p:spPr>
        <p:txBody>
          <a:bodyPr wrap="square">
            <a:spAutoFit/>
          </a:bodyPr>
          <a:lstStyle/>
          <a:p>
            <a:r>
              <a:rPr lang="zh-CN" altLang="en-US" sz="2400" b="1" dirty="0">
                <a:solidFill>
                  <a:schemeClr val="accent1"/>
                </a:solidFill>
                <a:cs typeface="+mn-ea"/>
              </a:rPr>
              <a:t>消除偏移</a:t>
            </a:r>
            <a:endParaRPr lang="zh-CN" altLang="en-US" sz="2400" dirty="0"/>
          </a:p>
        </p:txBody>
      </p:sp>
    </p:spTree>
    <p:extLst>
      <p:ext uri="{BB962C8B-B14F-4D97-AF65-F5344CB8AC3E}">
        <p14:creationId xmlns:p14="http://schemas.microsoft.com/office/powerpoint/2010/main" val="2121074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367C6473-88A0-43B9-95C6-B02E4EDF0D6B}"/>
              </a:ext>
            </a:extLst>
          </p:cNvPr>
          <p:cNvSpPr txBox="1"/>
          <p:nvPr/>
        </p:nvSpPr>
        <p:spPr>
          <a:xfrm>
            <a:off x="396430" y="4929974"/>
            <a:ext cx="11579840" cy="1477328"/>
          </a:xfrm>
          <a:prstGeom prst="rect">
            <a:avLst/>
          </a:prstGeom>
          <a:noFill/>
        </p:spPr>
        <p:txBody>
          <a:bodyPr wrap="square">
            <a:spAutoFit/>
          </a:bodyPr>
          <a:lstStyle/>
          <a:p>
            <a:r>
              <a:rPr lang="zh-CN" altLang="en-US" dirty="0"/>
              <a:t>又因为                                  能根据</a:t>
            </a:r>
            <a:r>
              <a:rPr lang="en-US" altLang="zh-CN" dirty="0"/>
              <a:t>M</a:t>
            </a:r>
            <a:r>
              <a:rPr lang="zh-CN" altLang="en-US" dirty="0"/>
              <a:t>和</a:t>
            </a:r>
            <a:r>
              <a:rPr lang="en-US" altLang="zh-CN" dirty="0"/>
              <a:t>B1</a:t>
            </a:r>
            <a:r>
              <a:rPr lang="zh-CN" altLang="en-US" dirty="0"/>
              <a:t>、</a:t>
            </a:r>
            <a:r>
              <a:rPr lang="en-US" altLang="zh-CN" dirty="0"/>
              <a:t>B2</a:t>
            </a:r>
            <a:r>
              <a:rPr lang="zh-CN" altLang="en-US" dirty="0"/>
              <a:t>的已知数据直接计算，故</a:t>
            </a:r>
            <a:endParaRPr lang="en-US" altLang="zh-CN" dirty="0"/>
          </a:p>
          <a:p>
            <a:r>
              <a:rPr lang="zh-CN" altLang="en-US" dirty="0"/>
              <a:t>无偏移信道的相位为                              ，一个纯粹由客户端</a:t>
            </a:r>
            <a:r>
              <a:rPr lang="en-US" altLang="zh-CN" dirty="0"/>
              <a:t>C</a:t>
            </a:r>
            <a:r>
              <a:rPr lang="zh-CN" altLang="en-US" dirty="0"/>
              <a:t>和基站</a:t>
            </a:r>
            <a:r>
              <a:rPr lang="en-US" altLang="zh-CN" dirty="0"/>
              <a:t>B1</a:t>
            </a:r>
            <a:r>
              <a:rPr lang="zh-CN" altLang="en-US" dirty="0"/>
              <a:t>、</a:t>
            </a:r>
            <a:r>
              <a:rPr lang="en-US" altLang="zh-CN" dirty="0"/>
              <a:t>B2</a:t>
            </a:r>
            <a:r>
              <a:rPr lang="zh-CN" altLang="en-US" dirty="0"/>
              <a:t>组成的函数</a:t>
            </a:r>
            <a:endParaRPr lang="en-US" altLang="zh-CN" dirty="0"/>
          </a:p>
          <a:p>
            <a:endParaRPr lang="en-US" altLang="zh-CN" dirty="0"/>
          </a:p>
          <a:p>
            <a:r>
              <a:rPr lang="zh-CN" altLang="en-US" dirty="0"/>
              <a:t>无偏移信道                                                              </a:t>
            </a:r>
            <a:endParaRPr lang="en-US" altLang="zh-CN" dirty="0"/>
          </a:p>
          <a:p>
            <a:endParaRPr lang="en-US" altLang="zh-CN" dirty="0"/>
          </a:p>
        </p:txBody>
      </p:sp>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b="1" dirty="0"/>
              <a:t>Synchronizing Base Stations</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13</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92992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8" name="图片 7">
            <a:extLst>
              <a:ext uri="{FF2B5EF4-FFF2-40B4-BE49-F238E27FC236}">
                <a16:creationId xmlns:a16="http://schemas.microsoft.com/office/drawing/2014/main" id="{844AF2E9-5EE0-49B9-8012-87DA357A0FF2}"/>
              </a:ext>
            </a:extLst>
          </p:cNvPr>
          <p:cNvPicPr>
            <a:picLocks noChangeAspect="1"/>
          </p:cNvPicPr>
          <p:nvPr/>
        </p:nvPicPr>
        <p:blipFill>
          <a:blip r:embed="rId3"/>
          <a:stretch>
            <a:fillRect/>
          </a:stretch>
        </p:blipFill>
        <p:spPr>
          <a:xfrm>
            <a:off x="396430" y="2122736"/>
            <a:ext cx="5974598" cy="906859"/>
          </a:xfrm>
          <a:prstGeom prst="rect">
            <a:avLst/>
          </a:prstGeom>
        </p:spPr>
      </p:pic>
      <p:pic>
        <p:nvPicPr>
          <p:cNvPr id="10" name="图片 9">
            <a:extLst>
              <a:ext uri="{FF2B5EF4-FFF2-40B4-BE49-F238E27FC236}">
                <a16:creationId xmlns:a16="http://schemas.microsoft.com/office/drawing/2014/main" id="{6F979ED7-54E5-4858-A30F-3B66532E0504}"/>
              </a:ext>
            </a:extLst>
          </p:cNvPr>
          <p:cNvPicPr>
            <a:picLocks noChangeAspect="1"/>
          </p:cNvPicPr>
          <p:nvPr/>
        </p:nvPicPr>
        <p:blipFill>
          <a:blip r:embed="rId4"/>
          <a:stretch>
            <a:fillRect/>
          </a:stretch>
        </p:blipFill>
        <p:spPr>
          <a:xfrm>
            <a:off x="491688" y="3665978"/>
            <a:ext cx="5784081" cy="960203"/>
          </a:xfrm>
          <a:prstGeom prst="rect">
            <a:avLst/>
          </a:prstGeom>
        </p:spPr>
      </p:pic>
      <p:pic>
        <p:nvPicPr>
          <p:cNvPr id="11" name="图片 10">
            <a:extLst>
              <a:ext uri="{FF2B5EF4-FFF2-40B4-BE49-F238E27FC236}">
                <a16:creationId xmlns:a16="http://schemas.microsoft.com/office/drawing/2014/main" id="{FF0019D3-FF3C-4AD2-8EFC-6B4E708E09E1}"/>
              </a:ext>
            </a:extLst>
          </p:cNvPr>
          <p:cNvPicPr>
            <a:picLocks noChangeAspect="1"/>
          </p:cNvPicPr>
          <p:nvPr/>
        </p:nvPicPr>
        <p:blipFill>
          <a:blip r:embed="rId5"/>
          <a:stretch>
            <a:fillRect/>
          </a:stretch>
        </p:blipFill>
        <p:spPr>
          <a:xfrm>
            <a:off x="568334" y="1362011"/>
            <a:ext cx="5342083" cy="784928"/>
          </a:xfrm>
          <a:prstGeom prst="rect">
            <a:avLst/>
          </a:prstGeom>
        </p:spPr>
      </p:pic>
      <p:pic>
        <p:nvPicPr>
          <p:cNvPr id="9" name="图片 8">
            <a:extLst>
              <a:ext uri="{FF2B5EF4-FFF2-40B4-BE49-F238E27FC236}">
                <a16:creationId xmlns:a16="http://schemas.microsoft.com/office/drawing/2014/main" id="{D801BBAB-BDA1-46A1-82A3-C6A6E734BE11}"/>
              </a:ext>
            </a:extLst>
          </p:cNvPr>
          <p:cNvPicPr>
            <a:picLocks noChangeAspect="1"/>
          </p:cNvPicPr>
          <p:nvPr/>
        </p:nvPicPr>
        <p:blipFill rotWithShape="1">
          <a:blip r:embed="rId6"/>
          <a:srcRect l="71006" t="46723" r="8489" b="24761"/>
          <a:stretch/>
        </p:blipFill>
        <p:spPr>
          <a:xfrm>
            <a:off x="6634998" y="1706446"/>
            <a:ext cx="1413374" cy="1104592"/>
          </a:xfrm>
          <a:prstGeom prst="rect">
            <a:avLst/>
          </a:prstGeom>
        </p:spPr>
      </p:pic>
      <p:pic>
        <p:nvPicPr>
          <p:cNvPr id="2" name="图片 1">
            <a:extLst>
              <a:ext uri="{FF2B5EF4-FFF2-40B4-BE49-F238E27FC236}">
                <a16:creationId xmlns:a16="http://schemas.microsoft.com/office/drawing/2014/main" id="{0D4A0C30-E830-49C3-A79C-B0C4E816D26C}"/>
              </a:ext>
            </a:extLst>
          </p:cNvPr>
          <p:cNvPicPr>
            <a:picLocks noChangeAspect="1"/>
          </p:cNvPicPr>
          <p:nvPr/>
        </p:nvPicPr>
        <p:blipFill>
          <a:blip r:embed="rId7"/>
          <a:stretch>
            <a:fillRect/>
          </a:stretch>
        </p:blipFill>
        <p:spPr>
          <a:xfrm>
            <a:off x="2602040" y="5260191"/>
            <a:ext cx="1775461" cy="370342"/>
          </a:xfrm>
          <a:prstGeom prst="rect">
            <a:avLst/>
          </a:prstGeom>
        </p:spPr>
      </p:pic>
      <p:pic>
        <p:nvPicPr>
          <p:cNvPr id="12" name="图片 11">
            <a:extLst>
              <a:ext uri="{FF2B5EF4-FFF2-40B4-BE49-F238E27FC236}">
                <a16:creationId xmlns:a16="http://schemas.microsoft.com/office/drawing/2014/main" id="{21CAC35F-7C39-481C-88AC-2CD041095940}"/>
              </a:ext>
            </a:extLst>
          </p:cNvPr>
          <p:cNvPicPr>
            <a:picLocks noChangeAspect="1"/>
          </p:cNvPicPr>
          <p:nvPr/>
        </p:nvPicPr>
        <p:blipFill>
          <a:blip r:embed="rId8"/>
          <a:stretch>
            <a:fillRect/>
          </a:stretch>
        </p:blipFill>
        <p:spPr>
          <a:xfrm>
            <a:off x="1216933" y="4775866"/>
            <a:ext cx="2113245" cy="446079"/>
          </a:xfrm>
          <a:prstGeom prst="rect">
            <a:avLst/>
          </a:prstGeom>
        </p:spPr>
      </p:pic>
      <p:pic>
        <p:nvPicPr>
          <p:cNvPr id="13" name="图片 12">
            <a:extLst>
              <a:ext uri="{FF2B5EF4-FFF2-40B4-BE49-F238E27FC236}">
                <a16:creationId xmlns:a16="http://schemas.microsoft.com/office/drawing/2014/main" id="{5182FA7C-7127-4A2A-8DF4-30639EB2393A}"/>
              </a:ext>
            </a:extLst>
          </p:cNvPr>
          <p:cNvPicPr>
            <a:picLocks noChangeAspect="1"/>
          </p:cNvPicPr>
          <p:nvPr/>
        </p:nvPicPr>
        <p:blipFill>
          <a:blip r:embed="rId9"/>
          <a:stretch>
            <a:fillRect/>
          </a:stretch>
        </p:blipFill>
        <p:spPr>
          <a:xfrm>
            <a:off x="1757830" y="5654850"/>
            <a:ext cx="3316942" cy="675548"/>
          </a:xfrm>
          <a:prstGeom prst="rect">
            <a:avLst/>
          </a:prstGeom>
        </p:spPr>
      </p:pic>
    </p:spTree>
    <p:extLst>
      <p:ext uri="{BB962C8B-B14F-4D97-AF65-F5344CB8AC3E}">
        <p14:creationId xmlns:p14="http://schemas.microsoft.com/office/powerpoint/2010/main" val="2964884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b="1" dirty="0"/>
              <a:t>Synchronizing Base Stations</a:t>
            </a:r>
            <a:endParaRPr lang="zh-CN" altLang="zh-CN" b="1" dirty="0"/>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14</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92992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6" name="图片 5">
            <a:extLst>
              <a:ext uri="{FF2B5EF4-FFF2-40B4-BE49-F238E27FC236}">
                <a16:creationId xmlns:a16="http://schemas.microsoft.com/office/drawing/2014/main" id="{3FD2FB1E-FCD7-406A-A0C7-DD1360C79D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6430" y="1558412"/>
            <a:ext cx="5579607" cy="3138529"/>
          </a:xfrm>
          <a:prstGeom prst="rect">
            <a:avLst/>
          </a:prstGeom>
        </p:spPr>
      </p:pic>
      <p:pic>
        <p:nvPicPr>
          <p:cNvPr id="13" name="图片 12">
            <a:extLst>
              <a:ext uri="{FF2B5EF4-FFF2-40B4-BE49-F238E27FC236}">
                <a16:creationId xmlns:a16="http://schemas.microsoft.com/office/drawing/2014/main" id="{2C5C45C4-6873-4696-837F-609076773B71}"/>
              </a:ext>
            </a:extLst>
          </p:cNvPr>
          <p:cNvPicPr>
            <a:picLocks noChangeAspect="1"/>
          </p:cNvPicPr>
          <p:nvPr/>
        </p:nvPicPr>
        <p:blipFill>
          <a:blip r:embed="rId4"/>
          <a:stretch>
            <a:fillRect/>
          </a:stretch>
        </p:blipFill>
        <p:spPr>
          <a:xfrm>
            <a:off x="5976037" y="1558412"/>
            <a:ext cx="5579607" cy="1916227"/>
          </a:xfrm>
          <a:prstGeom prst="rect">
            <a:avLst/>
          </a:prstGeom>
        </p:spPr>
      </p:pic>
      <p:sp>
        <p:nvSpPr>
          <p:cNvPr id="24" name="文本框 23">
            <a:extLst>
              <a:ext uri="{FF2B5EF4-FFF2-40B4-BE49-F238E27FC236}">
                <a16:creationId xmlns:a16="http://schemas.microsoft.com/office/drawing/2014/main" id="{411887C6-0480-427F-831A-0DA4586354AD}"/>
              </a:ext>
            </a:extLst>
          </p:cNvPr>
          <p:cNvSpPr txBox="1"/>
          <p:nvPr/>
        </p:nvSpPr>
        <p:spPr>
          <a:xfrm>
            <a:off x="396430" y="943201"/>
            <a:ext cx="6096000" cy="461665"/>
          </a:xfrm>
          <a:prstGeom prst="rect">
            <a:avLst/>
          </a:prstGeom>
          <a:noFill/>
        </p:spPr>
        <p:txBody>
          <a:bodyPr wrap="square">
            <a:spAutoFit/>
          </a:bodyPr>
          <a:lstStyle/>
          <a:p>
            <a:r>
              <a:rPr lang="zh-CN" altLang="en-US" sz="2400" b="1" dirty="0">
                <a:solidFill>
                  <a:schemeClr val="accent1"/>
                </a:solidFill>
                <a:cs typeface="+mn-ea"/>
              </a:rPr>
              <a:t>消除基站间的偏移时遇到的问题</a:t>
            </a:r>
            <a:endParaRPr lang="zh-CN" altLang="en-US" sz="2400" dirty="0"/>
          </a:p>
        </p:txBody>
      </p:sp>
      <p:sp>
        <p:nvSpPr>
          <p:cNvPr id="14" name="文本框 13">
            <a:extLst>
              <a:ext uri="{FF2B5EF4-FFF2-40B4-BE49-F238E27FC236}">
                <a16:creationId xmlns:a16="http://schemas.microsoft.com/office/drawing/2014/main" id="{9E2C6687-E72D-49A5-82CD-85976A3FCFB4}"/>
              </a:ext>
            </a:extLst>
          </p:cNvPr>
          <p:cNvSpPr txBox="1"/>
          <p:nvPr/>
        </p:nvSpPr>
        <p:spPr>
          <a:xfrm>
            <a:off x="845131" y="5182645"/>
            <a:ext cx="6096000" cy="646331"/>
          </a:xfrm>
          <a:prstGeom prst="rect">
            <a:avLst/>
          </a:prstGeom>
          <a:noFill/>
        </p:spPr>
        <p:txBody>
          <a:bodyPr wrap="square">
            <a:spAutoFit/>
          </a:bodyPr>
          <a:lstStyle/>
          <a:p>
            <a:r>
              <a:rPr lang="zh-CN" altLang="en-US" dirty="0"/>
              <a:t>设计主基站：①已知地点</a:t>
            </a:r>
            <a:endParaRPr lang="en-US" altLang="zh-CN" dirty="0"/>
          </a:p>
          <a:p>
            <a:r>
              <a:rPr lang="zh-CN" altLang="en-US" dirty="0"/>
              <a:t>                      ②已知</a:t>
            </a:r>
            <a:r>
              <a:rPr lang="en-US" altLang="zh-CN" dirty="0"/>
              <a:t>/</a:t>
            </a:r>
            <a:r>
              <a:rPr lang="zh-CN" altLang="en-US"/>
              <a:t>设计传输</a:t>
            </a:r>
            <a:r>
              <a:rPr lang="zh-CN" altLang="en-US" dirty="0"/>
              <a:t>特性</a:t>
            </a:r>
          </a:p>
        </p:txBody>
      </p:sp>
      <p:pic>
        <p:nvPicPr>
          <p:cNvPr id="2" name="图片 1">
            <a:extLst>
              <a:ext uri="{FF2B5EF4-FFF2-40B4-BE49-F238E27FC236}">
                <a16:creationId xmlns:a16="http://schemas.microsoft.com/office/drawing/2014/main" id="{873C7B8F-DD3E-4299-8C8C-5A872260C7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76037" y="3527920"/>
            <a:ext cx="4251787" cy="2737496"/>
          </a:xfrm>
          <a:prstGeom prst="rect">
            <a:avLst/>
          </a:prstGeom>
        </p:spPr>
      </p:pic>
    </p:spTree>
    <p:extLst>
      <p:ext uri="{BB962C8B-B14F-4D97-AF65-F5344CB8AC3E}">
        <p14:creationId xmlns:p14="http://schemas.microsoft.com/office/powerpoint/2010/main" val="1411378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分离信道</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Separating Signal Paths</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4797" y="1337933"/>
            <a:ext cx="2977628" cy="3209018"/>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370129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Separating Signal Paths</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8865" y="1041515"/>
            <a:ext cx="11235268" cy="4524315"/>
          </a:xfrm>
          <a:prstGeom prst="rect">
            <a:avLst/>
          </a:prstGeom>
        </p:spPr>
        <p:txBody>
          <a:bodyPr wrap="square">
            <a:spAutoFit/>
          </a:bodyPr>
          <a:lstStyle/>
          <a:p>
            <a:r>
              <a:rPr lang="zh-CN" altLang="en-US" b="1" dirty="0"/>
              <a:t>工作：</a:t>
            </a:r>
            <a:r>
              <a:rPr lang="zh-CN" altLang="en-US" dirty="0"/>
              <a:t>分离从客户端到个基站的无偏移信道路径集合</a:t>
            </a:r>
            <a:endParaRPr lang="en-US" altLang="zh-CN" dirty="0"/>
          </a:p>
          <a:p>
            <a:r>
              <a:rPr lang="en-US" altLang="zh-CN" dirty="0"/>
              <a:t>         </a:t>
            </a:r>
          </a:p>
          <a:p>
            <a:endParaRPr lang="en-US" altLang="zh-CN"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8" name="图片 7">
            <a:extLst>
              <a:ext uri="{FF2B5EF4-FFF2-40B4-BE49-F238E27FC236}">
                <a16:creationId xmlns:a16="http://schemas.microsoft.com/office/drawing/2014/main" id="{23879D11-EC42-47AF-890F-5956403BA92D}"/>
              </a:ext>
            </a:extLst>
          </p:cNvPr>
          <p:cNvPicPr>
            <a:picLocks noChangeAspect="1"/>
          </p:cNvPicPr>
          <p:nvPr/>
        </p:nvPicPr>
        <p:blipFill>
          <a:blip r:embed="rId3"/>
          <a:stretch>
            <a:fillRect/>
          </a:stretch>
        </p:blipFill>
        <p:spPr>
          <a:xfrm>
            <a:off x="1216933" y="1702629"/>
            <a:ext cx="6160255" cy="3452741"/>
          </a:xfrm>
          <a:prstGeom prst="rect">
            <a:avLst/>
          </a:prstGeom>
        </p:spPr>
      </p:pic>
    </p:spTree>
    <p:extLst>
      <p:ext uri="{BB962C8B-B14F-4D97-AF65-F5344CB8AC3E}">
        <p14:creationId xmlns:p14="http://schemas.microsoft.com/office/powerpoint/2010/main" val="270736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Separating Signal Paths</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a:xfrm>
            <a:off x="8765362" y="6221245"/>
            <a:ext cx="2743200" cy="365125"/>
          </a:xfrm>
        </p:spPr>
        <p:txBody>
          <a:bodyPr/>
          <a:lstStyle/>
          <a:p>
            <a:fld id="{C79ECAFE-A460-4E13-ABCB-32CAE6136244}" type="slidenum">
              <a:rPr lang="zh-CN" altLang="en-US" smtClean="0"/>
              <a:pPr/>
              <a:t>17</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94265" y="1033048"/>
            <a:ext cx="11235268" cy="1200329"/>
          </a:xfrm>
          <a:prstGeom prst="rect">
            <a:avLst/>
          </a:prstGeom>
        </p:spPr>
        <p:txBody>
          <a:bodyPr wrap="square">
            <a:spAutoFit/>
          </a:bodyPr>
          <a:lstStyle/>
          <a:p>
            <a:r>
              <a:rPr lang="zh-CN" altLang="en-US" b="1" dirty="0">
                <a:solidFill>
                  <a:schemeClr val="accent1"/>
                </a:solidFill>
                <a:cs typeface="+mn-ea"/>
              </a:rPr>
              <a:t>问题表述</a:t>
            </a:r>
            <a:endParaRPr lang="en-US" altLang="zh-CN" b="1" dirty="0">
              <a:solidFill>
                <a:schemeClr val="accent1"/>
              </a:solidFill>
              <a:cs typeface="+mn-ea"/>
            </a:endParaRPr>
          </a:p>
          <a:p>
            <a:endParaRPr lang="en-US" altLang="zh-CN" dirty="0"/>
          </a:p>
          <a:p>
            <a:endParaRPr lang="en-US" altLang="zh-CN" dirty="0"/>
          </a:p>
          <a:p>
            <a:r>
              <a:rPr lang="zh-CN" altLang="en-US" b="1" dirty="0"/>
              <a:t>方法：</a:t>
            </a:r>
            <a:r>
              <a:rPr lang="zh-CN" altLang="en-US" dirty="0"/>
              <a:t>可以根据估计的信道与观察到的信道的吻合程度来判断与客户相对应的虚拟源的假定坐标的拟合优度</a:t>
            </a:r>
            <a:endParaRPr lang="en-US" altLang="zh-CN" dirty="0"/>
          </a:p>
        </p:txBody>
      </p:sp>
      <p:pic>
        <p:nvPicPr>
          <p:cNvPr id="3" name="图片 2">
            <a:extLst>
              <a:ext uri="{FF2B5EF4-FFF2-40B4-BE49-F238E27FC236}">
                <a16:creationId xmlns:a16="http://schemas.microsoft.com/office/drawing/2014/main" id="{219F2366-8321-48A3-ADB4-DD555A317145}"/>
              </a:ext>
            </a:extLst>
          </p:cNvPr>
          <p:cNvPicPr>
            <a:picLocks noChangeAspect="1"/>
          </p:cNvPicPr>
          <p:nvPr/>
        </p:nvPicPr>
        <p:blipFill>
          <a:blip r:embed="rId3"/>
          <a:stretch>
            <a:fillRect/>
          </a:stretch>
        </p:blipFill>
        <p:spPr>
          <a:xfrm>
            <a:off x="5932073" y="4107098"/>
            <a:ext cx="5997460" cy="960203"/>
          </a:xfrm>
          <a:prstGeom prst="rect">
            <a:avLst/>
          </a:prstGeom>
        </p:spPr>
      </p:pic>
      <p:pic>
        <p:nvPicPr>
          <p:cNvPr id="2" name="图片 1">
            <a:extLst>
              <a:ext uri="{FF2B5EF4-FFF2-40B4-BE49-F238E27FC236}">
                <a16:creationId xmlns:a16="http://schemas.microsoft.com/office/drawing/2014/main" id="{C6AD219F-ACDC-4149-91BA-EE5B269138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32073" y="3071153"/>
            <a:ext cx="5891688" cy="715693"/>
          </a:xfrm>
          <a:prstGeom prst="rect">
            <a:avLst/>
          </a:prstGeom>
        </p:spPr>
      </p:pic>
      <p:sp>
        <p:nvSpPr>
          <p:cNvPr id="12" name="文本框 11">
            <a:extLst>
              <a:ext uri="{FF2B5EF4-FFF2-40B4-BE49-F238E27FC236}">
                <a16:creationId xmlns:a16="http://schemas.microsoft.com/office/drawing/2014/main" id="{6856F834-F954-42B0-9C1F-A988B460F645}"/>
              </a:ext>
            </a:extLst>
          </p:cNvPr>
          <p:cNvSpPr txBox="1"/>
          <p:nvPr/>
        </p:nvSpPr>
        <p:spPr>
          <a:xfrm>
            <a:off x="5481952" y="3147296"/>
            <a:ext cx="455279" cy="1477328"/>
          </a:xfrm>
          <a:prstGeom prst="rect">
            <a:avLst/>
          </a:prstGeom>
          <a:noFill/>
        </p:spPr>
        <p:txBody>
          <a:bodyPr wrap="square">
            <a:spAutoFit/>
          </a:bodyPr>
          <a:lstStyle/>
          <a:p>
            <a:r>
              <a:rPr lang="en-US" altLang="zh-CN" dirty="0"/>
              <a:t>(3)</a:t>
            </a:r>
          </a:p>
          <a:p>
            <a:endParaRPr lang="en-US" altLang="zh-CN" dirty="0"/>
          </a:p>
          <a:p>
            <a:endParaRPr lang="en-US" altLang="zh-CN" dirty="0"/>
          </a:p>
          <a:p>
            <a:endParaRPr lang="en-US" altLang="zh-CN" dirty="0"/>
          </a:p>
          <a:p>
            <a:r>
              <a:rPr lang="en-US" altLang="zh-CN" dirty="0"/>
              <a:t>(4)</a:t>
            </a:r>
            <a:endParaRPr lang="zh-CN" altLang="en-US" dirty="0"/>
          </a:p>
        </p:txBody>
      </p:sp>
      <p:pic>
        <p:nvPicPr>
          <p:cNvPr id="11" name="图片 10">
            <a:extLst>
              <a:ext uri="{FF2B5EF4-FFF2-40B4-BE49-F238E27FC236}">
                <a16:creationId xmlns:a16="http://schemas.microsoft.com/office/drawing/2014/main" id="{53DA8B2D-D977-4EF2-8201-79A72B74B802}"/>
              </a:ext>
            </a:extLst>
          </p:cNvPr>
          <p:cNvPicPr>
            <a:picLocks noChangeAspect="1"/>
          </p:cNvPicPr>
          <p:nvPr/>
        </p:nvPicPr>
        <p:blipFill>
          <a:blip r:embed="rId5"/>
          <a:stretch>
            <a:fillRect/>
          </a:stretch>
        </p:blipFill>
        <p:spPr>
          <a:xfrm>
            <a:off x="694265" y="2420423"/>
            <a:ext cx="4560048" cy="1728067"/>
          </a:xfrm>
          <a:prstGeom prst="rect">
            <a:avLst/>
          </a:prstGeom>
        </p:spPr>
      </p:pic>
      <p:pic>
        <p:nvPicPr>
          <p:cNvPr id="13" name="图片 12">
            <a:extLst>
              <a:ext uri="{FF2B5EF4-FFF2-40B4-BE49-F238E27FC236}">
                <a16:creationId xmlns:a16="http://schemas.microsoft.com/office/drawing/2014/main" id="{4B2C2C69-C9FA-441A-9585-C09AB95BD9BF}"/>
              </a:ext>
            </a:extLst>
          </p:cNvPr>
          <p:cNvPicPr>
            <a:picLocks noChangeAspect="1"/>
          </p:cNvPicPr>
          <p:nvPr/>
        </p:nvPicPr>
        <p:blipFill>
          <a:blip r:embed="rId6"/>
          <a:stretch>
            <a:fillRect/>
          </a:stretch>
        </p:blipFill>
        <p:spPr>
          <a:xfrm>
            <a:off x="694265" y="4301707"/>
            <a:ext cx="2743200" cy="629225"/>
          </a:xfrm>
          <a:prstGeom prst="rect">
            <a:avLst/>
          </a:prstGeom>
        </p:spPr>
      </p:pic>
      <p:sp>
        <p:nvSpPr>
          <p:cNvPr id="15" name="文本框 14">
            <a:extLst>
              <a:ext uri="{FF2B5EF4-FFF2-40B4-BE49-F238E27FC236}">
                <a16:creationId xmlns:a16="http://schemas.microsoft.com/office/drawing/2014/main" id="{1436C674-BAE0-47BB-9484-5924FADD499D}"/>
              </a:ext>
            </a:extLst>
          </p:cNvPr>
          <p:cNvSpPr txBox="1"/>
          <p:nvPr/>
        </p:nvSpPr>
        <p:spPr>
          <a:xfrm>
            <a:off x="238986" y="3148930"/>
            <a:ext cx="1672358" cy="1754326"/>
          </a:xfrm>
          <a:prstGeom prst="rect">
            <a:avLst/>
          </a:prstGeom>
          <a:noFill/>
        </p:spPr>
        <p:txBody>
          <a:bodyPr wrap="square">
            <a:spAutoFit/>
          </a:bodyPr>
          <a:lstStyle/>
          <a:p>
            <a:r>
              <a:rPr lang="en-US" altLang="zh-CN" dirty="0"/>
              <a:t>(1)</a:t>
            </a:r>
          </a:p>
          <a:p>
            <a:endParaRPr lang="en-US" altLang="zh-CN" dirty="0"/>
          </a:p>
          <a:p>
            <a:endParaRPr lang="en-US" altLang="zh-CN" dirty="0"/>
          </a:p>
          <a:p>
            <a:endParaRPr lang="en-US" altLang="zh-CN" dirty="0"/>
          </a:p>
          <a:p>
            <a:endParaRPr lang="en-US" altLang="zh-CN" dirty="0"/>
          </a:p>
          <a:p>
            <a:r>
              <a:rPr lang="en-US" altLang="zh-CN" dirty="0"/>
              <a:t>(2)</a:t>
            </a:r>
          </a:p>
        </p:txBody>
      </p:sp>
      <p:sp>
        <p:nvSpPr>
          <p:cNvPr id="21" name="文本框 20">
            <a:extLst>
              <a:ext uri="{FF2B5EF4-FFF2-40B4-BE49-F238E27FC236}">
                <a16:creationId xmlns:a16="http://schemas.microsoft.com/office/drawing/2014/main" id="{B6ED7F07-F2E6-4661-A700-21F186567756}"/>
              </a:ext>
            </a:extLst>
          </p:cNvPr>
          <p:cNvSpPr txBox="1"/>
          <p:nvPr/>
        </p:nvSpPr>
        <p:spPr>
          <a:xfrm>
            <a:off x="694265" y="5357144"/>
            <a:ext cx="11129496" cy="1477328"/>
          </a:xfrm>
          <a:prstGeom prst="rect">
            <a:avLst/>
          </a:prstGeom>
          <a:noFill/>
        </p:spPr>
        <p:txBody>
          <a:bodyPr wrap="square">
            <a:spAutoFit/>
          </a:bodyPr>
          <a:lstStyle/>
          <a:p>
            <a:endParaRPr lang="en-US" altLang="zh-CN" dirty="0"/>
          </a:p>
          <a:p>
            <a:endParaRPr lang="en-US" altLang="zh-CN" dirty="0"/>
          </a:p>
          <a:p>
            <a:r>
              <a:rPr lang="zh-CN" altLang="en-US" b="1" dirty="0"/>
              <a:t>结果：</a:t>
            </a:r>
            <a:r>
              <a:rPr lang="zh-CN" altLang="en-US" dirty="0"/>
              <a:t>分离多径的问题可以归结为在给定的地理区域</a:t>
            </a:r>
            <a:r>
              <a:rPr lang="en-US" altLang="zh-CN" dirty="0"/>
              <a:t>D</a:t>
            </a:r>
            <a:r>
              <a:rPr lang="zh-CN" altLang="en-US" dirty="0"/>
              <a:t>内穷举出所有虚拟源的坐标</a:t>
            </a:r>
            <a:endParaRPr lang="en-US" altLang="zh-CN" dirty="0"/>
          </a:p>
          <a:p>
            <a:r>
              <a:rPr lang="en-US" altLang="zh-CN" dirty="0"/>
              <a:t>           </a:t>
            </a:r>
            <a:r>
              <a:rPr lang="zh-CN" altLang="en-US" dirty="0"/>
              <a:t>后通过虚源坐标们C</a:t>
            </a:r>
            <a:r>
              <a:rPr lang="en-US" altLang="zh-CN" dirty="0"/>
              <a:t>{opt}</a:t>
            </a:r>
            <a:r>
              <a:rPr lang="zh-CN" altLang="en-US" dirty="0"/>
              <a:t>和与其对应的相移α来表征每一条分离出的信道</a:t>
            </a:r>
            <a:endParaRPr lang="en-US" altLang="zh-CN" dirty="0"/>
          </a:p>
          <a:p>
            <a:r>
              <a:rPr lang="en-US" altLang="zh-CN" dirty="0"/>
              <a:t>           </a:t>
            </a:r>
            <a:r>
              <a:rPr lang="zh-CN" altLang="en-US" dirty="0"/>
              <a:t>（虚源坐标代表了表示客户端的候选位置）</a:t>
            </a:r>
          </a:p>
        </p:txBody>
      </p:sp>
    </p:spTree>
    <p:extLst>
      <p:ext uri="{BB962C8B-B14F-4D97-AF65-F5344CB8AC3E}">
        <p14:creationId xmlns:p14="http://schemas.microsoft.com/office/powerpoint/2010/main" val="2071831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估计最佳频率</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Estimating Optimal Frequency</a:t>
            </a: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4797" y="1337933"/>
            <a:ext cx="2977627" cy="3209018"/>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023091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a:xfrm>
            <a:off x="1227271" y="339757"/>
            <a:ext cx="8920029" cy="402291"/>
          </a:xfrm>
        </p:spPr>
        <p:txBody>
          <a:bodyPr/>
          <a:lstStyle/>
          <a:p>
            <a:pPr lvl="0">
              <a:defRPr/>
            </a:pPr>
            <a:r>
              <a:rPr lang="en-US" altLang="zh-CN" spc="400" dirty="0">
                <a:solidFill>
                  <a:prstClr val="white">
                    <a:lumMod val="75000"/>
                  </a:prstClr>
                </a:solidFill>
                <a:cs typeface="+mn-ea"/>
              </a:rPr>
              <a:t>Estimating Optimal Frequency</a:t>
            </a: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19</a:t>
            </a:fld>
            <a:endParaRPr lang="zh-CN" altLang="en-US" dirty="0"/>
          </a:p>
        </p:txBody>
      </p:sp>
      <p:pic>
        <p:nvPicPr>
          <p:cNvPr id="5" name="图片 4">
            <a:extLst>
              <a:ext uri="{FF2B5EF4-FFF2-40B4-BE49-F238E27FC236}">
                <a16:creationId xmlns:a16="http://schemas.microsoft.com/office/drawing/2014/main" id="{87B518B7-F374-44B6-9F18-759AF9766017}"/>
              </a:ext>
            </a:extLst>
          </p:cNvPr>
          <p:cNvPicPr>
            <a:picLocks noChangeAspect="1"/>
          </p:cNvPicPr>
          <p:nvPr/>
        </p:nvPicPr>
        <p:blipFill>
          <a:blip r:embed="rId3"/>
          <a:stretch>
            <a:fillRect/>
          </a:stretch>
        </p:blipFill>
        <p:spPr>
          <a:xfrm>
            <a:off x="6514140" y="3818674"/>
            <a:ext cx="3010161" cy="891617"/>
          </a:xfrm>
          <a:prstGeom prst="rect">
            <a:avLst/>
          </a:prstGeom>
        </p:spPr>
      </p:pic>
      <p:pic>
        <p:nvPicPr>
          <p:cNvPr id="8" name="图片 7">
            <a:extLst>
              <a:ext uri="{FF2B5EF4-FFF2-40B4-BE49-F238E27FC236}">
                <a16:creationId xmlns:a16="http://schemas.microsoft.com/office/drawing/2014/main" id="{AD87CA2F-982F-4A0A-BB3E-209B6DDF1EC7}"/>
              </a:ext>
            </a:extLst>
          </p:cNvPr>
          <p:cNvPicPr>
            <a:picLocks noChangeAspect="1"/>
          </p:cNvPicPr>
          <p:nvPr/>
        </p:nvPicPr>
        <p:blipFill>
          <a:blip r:embed="rId4"/>
          <a:stretch>
            <a:fillRect/>
          </a:stretch>
        </p:blipFill>
        <p:spPr>
          <a:xfrm>
            <a:off x="469366" y="2740694"/>
            <a:ext cx="4389500" cy="1470787"/>
          </a:xfrm>
          <a:prstGeom prst="rect">
            <a:avLst/>
          </a:prstGeom>
        </p:spPr>
      </p:pic>
      <p:pic>
        <p:nvPicPr>
          <p:cNvPr id="10" name="图片 9">
            <a:extLst>
              <a:ext uri="{FF2B5EF4-FFF2-40B4-BE49-F238E27FC236}">
                <a16:creationId xmlns:a16="http://schemas.microsoft.com/office/drawing/2014/main" id="{9C9EE99A-52B8-4020-B301-619914877B07}"/>
              </a:ext>
            </a:extLst>
          </p:cNvPr>
          <p:cNvPicPr>
            <a:picLocks noChangeAspect="1"/>
          </p:cNvPicPr>
          <p:nvPr/>
        </p:nvPicPr>
        <p:blipFill>
          <a:blip r:embed="rId5"/>
          <a:stretch>
            <a:fillRect/>
          </a:stretch>
        </p:blipFill>
        <p:spPr>
          <a:xfrm>
            <a:off x="6514140" y="2740694"/>
            <a:ext cx="3313819" cy="789218"/>
          </a:xfrm>
          <a:prstGeom prst="rect">
            <a:avLst/>
          </a:prstGeom>
        </p:spPr>
      </p:pic>
      <p:sp>
        <p:nvSpPr>
          <p:cNvPr id="14" name="文本框 13">
            <a:extLst>
              <a:ext uri="{FF2B5EF4-FFF2-40B4-BE49-F238E27FC236}">
                <a16:creationId xmlns:a16="http://schemas.microsoft.com/office/drawing/2014/main" id="{F06925C6-6DFF-42FF-AF72-E7266B7A8CF9}"/>
              </a:ext>
            </a:extLst>
          </p:cNvPr>
          <p:cNvSpPr txBox="1"/>
          <p:nvPr/>
        </p:nvSpPr>
        <p:spPr>
          <a:xfrm>
            <a:off x="1" y="2993862"/>
            <a:ext cx="836277" cy="369332"/>
          </a:xfrm>
          <a:prstGeom prst="rect">
            <a:avLst/>
          </a:prstGeom>
          <a:noFill/>
        </p:spPr>
        <p:txBody>
          <a:bodyPr wrap="square">
            <a:spAutoFit/>
          </a:bodyPr>
          <a:lstStyle/>
          <a:p>
            <a:r>
              <a:rPr lang="en-US" altLang="zh-CN" sz="1800" b="0" dirty="0">
                <a:solidFill>
                  <a:schemeClr val="tx1"/>
                </a:solidFill>
              </a:rPr>
              <a:t>(1)</a:t>
            </a:r>
            <a:endParaRPr lang="zh-CN" altLang="en-US" dirty="0"/>
          </a:p>
        </p:txBody>
      </p:sp>
      <p:sp>
        <p:nvSpPr>
          <p:cNvPr id="20" name="文本框 19">
            <a:extLst>
              <a:ext uri="{FF2B5EF4-FFF2-40B4-BE49-F238E27FC236}">
                <a16:creationId xmlns:a16="http://schemas.microsoft.com/office/drawing/2014/main" id="{0E875371-A35A-48E2-AE3D-90576FB292EA}"/>
              </a:ext>
            </a:extLst>
          </p:cNvPr>
          <p:cNvSpPr txBox="1"/>
          <p:nvPr/>
        </p:nvSpPr>
        <p:spPr>
          <a:xfrm>
            <a:off x="6096001" y="2963689"/>
            <a:ext cx="836277" cy="369332"/>
          </a:xfrm>
          <a:prstGeom prst="rect">
            <a:avLst/>
          </a:prstGeom>
          <a:noFill/>
        </p:spPr>
        <p:txBody>
          <a:bodyPr wrap="square">
            <a:spAutoFit/>
          </a:bodyPr>
          <a:lstStyle/>
          <a:p>
            <a:r>
              <a:rPr lang="en-US" altLang="zh-CN" sz="1800" b="0" dirty="0">
                <a:solidFill>
                  <a:schemeClr val="tx1"/>
                </a:solidFill>
              </a:rPr>
              <a:t>(2)</a:t>
            </a:r>
            <a:endParaRPr lang="zh-CN" altLang="en-US" dirty="0"/>
          </a:p>
        </p:txBody>
      </p:sp>
      <p:sp>
        <p:nvSpPr>
          <p:cNvPr id="22" name="文本框 21">
            <a:extLst>
              <a:ext uri="{FF2B5EF4-FFF2-40B4-BE49-F238E27FC236}">
                <a16:creationId xmlns:a16="http://schemas.microsoft.com/office/drawing/2014/main" id="{450D5FF4-BE16-422B-A5B5-FADFC29A15DA}"/>
              </a:ext>
            </a:extLst>
          </p:cNvPr>
          <p:cNvSpPr txBox="1"/>
          <p:nvPr/>
        </p:nvSpPr>
        <p:spPr>
          <a:xfrm>
            <a:off x="6096000" y="4079816"/>
            <a:ext cx="836277" cy="369332"/>
          </a:xfrm>
          <a:prstGeom prst="rect">
            <a:avLst/>
          </a:prstGeom>
          <a:noFill/>
        </p:spPr>
        <p:txBody>
          <a:bodyPr wrap="square">
            <a:spAutoFit/>
          </a:bodyPr>
          <a:lstStyle/>
          <a:p>
            <a:r>
              <a:rPr lang="en-US" altLang="zh-CN" sz="1800" b="0" dirty="0">
                <a:solidFill>
                  <a:schemeClr val="tx1"/>
                </a:solidFill>
              </a:rPr>
              <a:t>(3)</a:t>
            </a:r>
            <a:endParaRPr lang="zh-CN" altLang="en-US" dirty="0"/>
          </a:p>
        </p:txBody>
      </p:sp>
      <p:sp>
        <p:nvSpPr>
          <p:cNvPr id="24" name="文本框 23">
            <a:extLst>
              <a:ext uri="{FF2B5EF4-FFF2-40B4-BE49-F238E27FC236}">
                <a16:creationId xmlns:a16="http://schemas.microsoft.com/office/drawing/2014/main" id="{6E354757-D2FB-4470-90CE-53CEEAC231FE}"/>
              </a:ext>
            </a:extLst>
          </p:cNvPr>
          <p:cNvSpPr txBox="1"/>
          <p:nvPr/>
        </p:nvSpPr>
        <p:spPr>
          <a:xfrm>
            <a:off x="469366" y="1052370"/>
            <a:ext cx="11494034" cy="2123658"/>
          </a:xfrm>
          <a:prstGeom prst="rect">
            <a:avLst/>
          </a:prstGeom>
          <a:noFill/>
        </p:spPr>
        <p:txBody>
          <a:bodyPr wrap="square">
            <a:spAutoFit/>
          </a:bodyPr>
          <a:lstStyle/>
          <a:p>
            <a:r>
              <a:rPr lang="zh-CN" altLang="en-US" sz="2400" b="1" dirty="0">
                <a:solidFill>
                  <a:schemeClr val="accent1"/>
                </a:solidFill>
                <a:cs typeface="+mn-ea"/>
              </a:rPr>
              <a:t>计算信号强度</a:t>
            </a:r>
            <a:endParaRPr lang="en-US" altLang="zh-CN" sz="2400" b="1" dirty="0">
              <a:solidFill>
                <a:schemeClr val="accent1"/>
              </a:solidFill>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Microsoft YaHei"/>
                <a:cs typeface="+mn-cs"/>
              </a:rPr>
              <a:t>原理：</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rPr>
              <a:t>在分离了来自客户端的多个信号</a:t>
            </a:r>
            <a:r>
              <a:rPr kumimoji="0" lang="zh-CN" altLang="en-US" sz="1800" b="0" i="0" u="none" strike="noStrike" kern="1200" cap="none" spc="0" normalizeH="0" baseline="0" noProof="0">
                <a:ln>
                  <a:noFill/>
                </a:ln>
                <a:solidFill>
                  <a:prstClr val="black"/>
                </a:solidFill>
                <a:effectLst/>
                <a:uLnTx/>
                <a:uFillTx/>
                <a:latin typeface="Arial"/>
                <a:ea typeface="Microsoft YaHei"/>
                <a:cs typeface="+mn-cs"/>
              </a:rPr>
              <a:t>路径之后，</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Arial"/>
                <a:ea typeface="Microsoft YaHei"/>
              </a:rPr>
              <a:t>          </a:t>
            </a:r>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rPr>
              <a:t>Chime</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rPr>
              <a:t>可以通过在各种</a:t>
            </a:r>
            <a:r>
              <a:rPr lang="zh-CN" altLang="en-US" dirty="0">
                <a:solidFill>
                  <a:prstClr val="black"/>
                </a:solidFill>
                <a:latin typeface="Arial"/>
                <a:ea typeface="Microsoft YaHei"/>
              </a:rPr>
              <a:t>不同</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rPr>
              <a:t>的传输频率上重新组合这些信号路径来估计最佳操作频率</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Microsoft YaHei"/>
                <a:cs typeface="+mn-cs"/>
              </a:rPr>
              <a:t>方法：</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rPr>
              <a:t>通过选择</a:t>
            </a:r>
            <a:r>
              <a:rPr kumimoji="0" lang="en-US" altLang="zh-CN" sz="1800" b="1" i="0" u="none" strike="noStrike" kern="1200" cap="none" spc="0" normalizeH="0" baseline="0" noProof="0" dirty="0">
                <a:ln>
                  <a:noFill/>
                </a:ln>
                <a:solidFill>
                  <a:prstClr val="black"/>
                </a:solidFill>
                <a:effectLst/>
                <a:uLnTx/>
                <a:uFillTx/>
                <a:latin typeface="Arial"/>
                <a:ea typeface="Microsoft YaHei"/>
                <a:cs typeface="+mn-cs"/>
              </a:rPr>
              <a:t>signal power</a:t>
            </a:r>
            <a:r>
              <a:rPr kumimoji="0" lang="zh-CN" altLang="en-US" sz="1800" b="1" i="0" u="none" strike="noStrike" kern="1200" cap="none" spc="0" normalizeH="0" baseline="0" noProof="0" dirty="0">
                <a:ln>
                  <a:noFill/>
                </a:ln>
                <a:solidFill>
                  <a:prstClr val="black"/>
                </a:solidFill>
                <a:effectLst/>
                <a:uLnTx/>
                <a:uFillTx/>
                <a:latin typeface="Arial"/>
                <a:ea typeface="Microsoft YaHei"/>
                <a:cs typeface="+mn-cs"/>
              </a:rPr>
              <a:t>最高</a:t>
            </a: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rPr>
              <a:t>的传输频率来识别工作频率</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a:p>
            <a:endParaRPr lang="en-US" altLang="zh-CN" b="1" dirty="0">
              <a:solidFill>
                <a:schemeClr val="accent1"/>
              </a:solidFill>
              <a:cs typeface="+mn-ea"/>
            </a:endParaRPr>
          </a:p>
        </p:txBody>
      </p:sp>
    </p:spTree>
    <p:extLst>
      <p:ext uri="{BB962C8B-B14F-4D97-AF65-F5344CB8AC3E}">
        <p14:creationId xmlns:p14="http://schemas.microsoft.com/office/powerpoint/2010/main" val="2735064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114808" y="487480"/>
            <a:ext cx="2742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介绍</a:t>
            </a:r>
          </a:p>
        </p:txBody>
      </p:sp>
      <p:sp>
        <p:nvSpPr>
          <p:cNvPr id="57" name="文本框 56">
            <a:extLst>
              <a:ext uri="{FF2B5EF4-FFF2-40B4-BE49-F238E27FC236}">
                <a16:creationId xmlns:a16="http://schemas.microsoft.com/office/drawing/2014/main" id="{869C50FF-AAAC-4AC9-A454-CFF0E4B19F00}"/>
              </a:ext>
            </a:extLst>
          </p:cNvPr>
          <p:cNvSpPr txBox="1"/>
          <p:nvPr/>
        </p:nvSpPr>
        <p:spPr>
          <a:xfrm>
            <a:off x="7513667" y="1197696"/>
            <a:ext cx="27834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动机实证研究</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7FD0BBBE-987E-42DB-9D8F-DC317DB0404C}"/>
              </a:ext>
            </a:extLst>
          </p:cNvPr>
          <p:cNvSpPr txBox="1"/>
          <p:nvPr/>
        </p:nvSpPr>
        <p:spPr>
          <a:xfrm>
            <a:off x="7961735" y="1971893"/>
            <a:ext cx="28680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Chime</a:t>
            </a: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概览</a:t>
            </a:r>
          </a:p>
        </p:txBody>
      </p:sp>
      <p:sp>
        <p:nvSpPr>
          <p:cNvPr id="59" name="文本框 58">
            <a:extLst>
              <a:ext uri="{FF2B5EF4-FFF2-40B4-BE49-F238E27FC236}">
                <a16:creationId xmlns:a16="http://schemas.microsoft.com/office/drawing/2014/main" id="{7486EF1D-DCAA-4629-8A3D-09363BDD6388}"/>
              </a:ext>
            </a:extLst>
          </p:cNvPr>
          <p:cNvSpPr txBox="1"/>
          <p:nvPr/>
        </p:nvSpPr>
        <p:spPr>
          <a:xfrm>
            <a:off x="8160063" y="2780035"/>
            <a:ext cx="27740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同步基站</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8149892" y="3620728"/>
            <a:ext cx="2021840" cy="523220"/>
          </a:xfrm>
          <a:prstGeom prst="rect">
            <a:avLst/>
          </a:prstGeom>
          <a:noFill/>
        </p:spPr>
        <p:txBody>
          <a:bodyPr wrap="square" rtlCol="0">
            <a:spAutoFit/>
          </a:bodyPr>
          <a:lstStyle/>
          <a:p>
            <a:pPr lvl="0">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分离信道</a:t>
            </a:r>
          </a:p>
        </p:txBody>
      </p:sp>
      <p:sp>
        <p:nvSpPr>
          <p:cNvPr id="61" name="文本框 60">
            <a:extLst>
              <a:ext uri="{FF2B5EF4-FFF2-40B4-BE49-F238E27FC236}">
                <a16:creationId xmlns:a16="http://schemas.microsoft.com/office/drawing/2014/main" id="{297B91D5-B02D-4734-9981-738048E4C02E}"/>
              </a:ext>
            </a:extLst>
          </p:cNvPr>
          <p:cNvSpPr txBox="1"/>
          <p:nvPr/>
        </p:nvSpPr>
        <p:spPr>
          <a:xfrm>
            <a:off x="8161712" y="4476610"/>
            <a:ext cx="33460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估计最佳频率</a:t>
            </a: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015070" y="1245755"/>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243295" y="1968455"/>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41623" y="277659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87476" y="282245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65283" y="294273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441623" y="3676638"/>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6289148" y="4434953"/>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735784" y="556317"/>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373732" y="101070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6711794" y="172091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031063" y="2495113"/>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7420635" y="499758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7348019" y="414169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229391" y="330100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430299" y="398045"/>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6806222" y="1104471"/>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174340" y="1879208"/>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372668" y="268368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442447" y="3520668"/>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7477202" y="4374300"/>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
        <p:nvSpPr>
          <p:cNvPr id="109" name="文本框 108">
            <a:extLst>
              <a:ext uri="{FF2B5EF4-FFF2-40B4-BE49-F238E27FC236}">
                <a16:creationId xmlns:a16="http://schemas.microsoft.com/office/drawing/2014/main" id="{1B5C86B1-2BEF-4473-89AA-10F6FDB43640}"/>
              </a:ext>
            </a:extLst>
          </p:cNvPr>
          <p:cNvSpPr txBox="1"/>
          <p:nvPr/>
        </p:nvSpPr>
        <p:spPr>
          <a:xfrm>
            <a:off x="7961735" y="5288949"/>
            <a:ext cx="247080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实现与评估</a:t>
            </a:r>
          </a:p>
        </p:txBody>
      </p:sp>
      <p:grpSp>
        <p:nvGrpSpPr>
          <p:cNvPr id="110" name="组合 109">
            <a:extLst>
              <a:ext uri="{FF2B5EF4-FFF2-40B4-BE49-F238E27FC236}">
                <a16:creationId xmlns:a16="http://schemas.microsoft.com/office/drawing/2014/main" id="{79353B2F-BC96-4707-9E50-0E420B9F3915}"/>
              </a:ext>
            </a:extLst>
          </p:cNvPr>
          <p:cNvGrpSpPr/>
          <p:nvPr/>
        </p:nvGrpSpPr>
        <p:grpSpPr>
          <a:xfrm>
            <a:off x="6037810" y="5277965"/>
            <a:ext cx="495959" cy="495959"/>
            <a:chOff x="6529585" y="5555991"/>
            <a:chExt cx="495959" cy="495959"/>
          </a:xfrm>
        </p:grpSpPr>
        <p:sp>
          <p:nvSpPr>
            <p:cNvPr id="111" name="íṥļîḓê">
              <a:extLst>
                <a:ext uri="{FF2B5EF4-FFF2-40B4-BE49-F238E27FC236}">
                  <a16:creationId xmlns:a16="http://schemas.microsoft.com/office/drawing/2014/main" id="{BADC80B4-842D-4B6F-977E-693FF3494B5A}"/>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12" name="íṥlíḓê">
              <a:extLst>
                <a:ext uri="{FF2B5EF4-FFF2-40B4-BE49-F238E27FC236}">
                  <a16:creationId xmlns:a16="http://schemas.microsoft.com/office/drawing/2014/main" id="{22D1A4EE-F58B-4137-A773-38CC08F5B71E}"/>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13" name="ïśļiḑé">
              <a:extLst>
                <a:ext uri="{FF2B5EF4-FFF2-40B4-BE49-F238E27FC236}">
                  <a16:creationId xmlns:a16="http://schemas.microsoft.com/office/drawing/2014/main" id="{B26DB435-9F7E-43BB-A40A-D8CDA90A6A86}"/>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114" name="直接连接符 113">
            <a:extLst>
              <a:ext uri="{FF2B5EF4-FFF2-40B4-BE49-F238E27FC236}">
                <a16:creationId xmlns:a16="http://schemas.microsoft.com/office/drawing/2014/main" id="{F546B4E8-70C3-483C-A16D-964BEC14D81E}"/>
              </a:ext>
            </a:extLst>
          </p:cNvPr>
          <p:cNvCxnSpPr>
            <a:cxnSpLocks/>
          </p:cNvCxnSpPr>
          <p:nvPr/>
        </p:nvCxnSpPr>
        <p:spPr>
          <a:xfrm flipV="1">
            <a:off x="7220658" y="580991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A7752945-AFC9-4967-A156-46884C1893F8}"/>
              </a:ext>
            </a:extLst>
          </p:cNvPr>
          <p:cNvGrpSpPr/>
          <p:nvPr/>
        </p:nvGrpSpPr>
        <p:grpSpPr>
          <a:xfrm>
            <a:off x="7264396" y="5199862"/>
            <a:ext cx="800224" cy="719559"/>
            <a:chOff x="7562238" y="5466904"/>
            <a:chExt cx="800224" cy="719559"/>
          </a:xfrm>
        </p:grpSpPr>
        <p:sp>
          <p:nvSpPr>
            <p:cNvPr id="116" name="文本框 115">
              <a:extLst>
                <a:ext uri="{FF2B5EF4-FFF2-40B4-BE49-F238E27FC236}">
                  <a16:creationId xmlns:a16="http://schemas.microsoft.com/office/drawing/2014/main" id="{A152CA57-E513-4A1F-A7A7-971A0C3172C4}"/>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07</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17" name="文本框 116">
              <a:extLst>
                <a:ext uri="{FF2B5EF4-FFF2-40B4-BE49-F238E27FC236}">
                  <a16:creationId xmlns:a16="http://schemas.microsoft.com/office/drawing/2014/main" id="{EC8C9CDE-5FFB-44A4-AFB2-7C624C172189}"/>
                </a:ext>
              </a:extLst>
            </p:cNvPr>
            <p:cNvSpPr txBox="1"/>
            <p:nvPr/>
          </p:nvSpPr>
          <p:spPr>
            <a:xfrm>
              <a:off x="7562238" y="546690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07</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
        <p:nvSpPr>
          <p:cNvPr id="136" name="文本框 135">
            <a:extLst>
              <a:ext uri="{FF2B5EF4-FFF2-40B4-BE49-F238E27FC236}">
                <a16:creationId xmlns:a16="http://schemas.microsoft.com/office/drawing/2014/main" id="{241C5179-DBCF-4054-B11C-60AB0CF885D6}"/>
              </a:ext>
            </a:extLst>
          </p:cNvPr>
          <p:cNvSpPr txBox="1"/>
          <p:nvPr/>
        </p:nvSpPr>
        <p:spPr>
          <a:xfrm>
            <a:off x="7656621" y="6008592"/>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实验结果</a:t>
            </a:r>
          </a:p>
        </p:txBody>
      </p:sp>
      <p:grpSp>
        <p:nvGrpSpPr>
          <p:cNvPr id="137" name="组合 136">
            <a:extLst>
              <a:ext uri="{FF2B5EF4-FFF2-40B4-BE49-F238E27FC236}">
                <a16:creationId xmlns:a16="http://schemas.microsoft.com/office/drawing/2014/main" id="{97D12A1E-C2B3-4D72-BC8E-A4CCE1F84329}"/>
              </a:ext>
            </a:extLst>
          </p:cNvPr>
          <p:cNvGrpSpPr/>
          <p:nvPr/>
        </p:nvGrpSpPr>
        <p:grpSpPr>
          <a:xfrm>
            <a:off x="5665511" y="5987722"/>
            <a:ext cx="495959" cy="495959"/>
            <a:chOff x="6529585" y="5555991"/>
            <a:chExt cx="495959" cy="495959"/>
          </a:xfrm>
        </p:grpSpPr>
        <p:sp>
          <p:nvSpPr>
            <p:cNvPr id="138" name="íṥļîḓê">
              <a:extLst>
                <a:ext uri="{FF2B5EF4-FFF2-40B4-BE49-F238E27FC236}">
                  <a16:creationId xmlns:a16="http://schemas.microsoft.com/office/drawing/2014/main" id="{7D1DC0E9-7B44-44CE-9D57-2E2EBC75F7B0}"/>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39" name="íṥlíḓê">
              <a:extLst>
                <a:ext uri="{FF2B5EF4-FFF2-40B4-BE49-F238E27FC236}">
                  <a16:creationId xmlns:a16="http://schemas.microsoft.com/office/drawing/2014/main" id="{7C2CFCC4-BF46-49F2-805A-5DC0838F76AF}"/>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40" name="ïśļiḑé">
              <a:extLst>
                <a:ext uri="{FF2B5EF4-FFF2-40B4-BE49-F238E27FC236}">
                  <a16:creationId xmlns:a16="http://schemas.microsoft.com/office/drawing/2014/main" id="{FE5E9813-6B61-45AC-BAD0-5DCE40DC5597}"/>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141" name="直接连接符 140">
            <a:extLst>
              <a:ext uri="{FF2B5EF4-FFF2-40B4-BE49-F238E27FC236}">
                <a16:creationId xmlns:a16="http://schemas.microsoft.com/office/drawing/2014/main" id="{0B0B6D8F-FA13-4500-84BD-1F0D61BEE526}"/>
              </a:ext>
            </a:extLst>
          </p:cNvPr>
          <p:cNvCxnSpPr>
            <a:cxnSpLocks/>
          </p:cNvCxnSpPr>
          <p:nvPr/>
        </p:nvCxnSpPr>
        <p:spPr>
          <a:xfrm flipV="1">
            <a:off x="6915544" y="6529562"/>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2" name="组合 141">
            <a:extLst>
              <a:ext uri="{FF2B5EF4-FFF2-40B4-BE49-F238E27FC236}">
                <a16:creationId xmlns:a16="http://schemas.microsoft.com/office/drawing/2014/main" id="{45E9A0CF-67A6-42FD-8C4E-057CC9FF35D5}"/>
              </a:ext>
            </a:extLst>
          </p:cNvPr>
          <p:cNvGrpSpPr/>
          <p:nvPr/>
        </p:nvGrpSpPr>
        <p:grpSpPr>
          <a:xfrm>
            <a:off x="6972111" y="5921537"/>
            <a:ext cx="800669" cy="717527"/>
            <a:chOff x="7575067" y="5468936"/>
            <a:chExt cx="800669" cy="717527"/>
          </a:xfrm>
        </p:grpSpPr>
        <p:sp>
          <p:nvSpPr>
            <p:cNvPr id="143" name="文本框 142">
              <a:extLst>
                <a:ext uri="{FF2B5EF4-FFF2-40B4-BE49-F238E27FC236}">
                  <a16:creationId xmlns:a16="http://schemas.microsoft.com/office/drawing/2014/main" id="{DB0E984A-8B5D-4524-9D50-37F9287B5614}"/>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08</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44" name="文本框 143">
              <a:extLst>
                <a:ext uri="{FF2B5EF4-FFF2-40B4-BE49-F238E27FC236}">
                  <a16:creationId xmlns:a16="http://schemas.microsoft.com/office/drawing/2014/main" id="{7426D525-08E2-4153-B265-B8F49D4D3CEE}"/>
                </a:ext>
              </a:extLst>
            </p:cNvPr>
            <p:cNvSpPr txBox="1"/>
            <p:nvPr/>
          </p:nvSpPr>
          <p:spPr>
            <a:xfrm>
              <a:off x="7575512" y="5468936"/>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08</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402648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a:xfrm>
            <a:off x="1227271" y="339757"/>
            <a:ext cx="8920029" cy="402291"/>
          </a:xfrm>
        </p:spPr>
        <p:txBody>
          <a:bodyPr/>
          <a:lstStyle/>
          <a:p>
            <a:pPr lvl="0">
              <a:defRPr/>
            </a:pPr>
            <a:r>
              <a:rPr lang="en-US" altLang="zh-CN" spc="400" dirty="0">
                <a:solidFill>
                  <a:prstClr val="white">
                    <a:lumMod val="75000"/>
                  </a:prstClr>
                </a:solidFill>
                <a:cs typeface="+mn-ea"/>
              </a:rPr>
              <a:t>Estimating Optimal Frequency</a:t>
            </a: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20</a:t>
            </a:fld>
            <a:endParaRPr lang="zh-CN" altLang="en-US" dirty="0"/>
          </a:p>
        </p:txBody>
      </p:sp>
      <p:sp>
        <p:nvSpPr>
          <p:cNvPr id="24" name="文本框 23">
            <a:extLst>
              <a:ext uri="{FF2B5EF4-FFF2-40B4-BE49-F238E27FC236}">
                <a16:creationId xmlns:a16="http://schemas.microsoft.com/office/drawing/2014/main" id="{6E354757-D2FB-4470-90CE-53CEEAC231FE}"/>
              </a:ext>
            </a:extLst>
          </p:cNvPr>
          <p:cNvSpPr txBox="1"/>
          <p:nvPr/>
        </p:nvSpPr>
        <p:spPr>
          <a:xfrm>
            <a:off x="469366" y="1052370"/>
            <a:ext cx="11494034" cy="738664"/>
          </a:xfrm>
          <a:prstGeom prst="rect">
            <a:avLst/>
          </a:prstGeom>
          <a:noFill/>
        </p:spPr>
        <p:txBody>
          <a:bodyPr wrap="square">
            <a:spAutoFit/>
          </a:bodyPr>
          <a:lstStyle/>
          <a:p>
            <a:r>
              <a:rPr lang="en-US" altLang="zh-CN" sz="2400" b="1" dirty="0">
                <a:solidFill>
                  <a:schemeClr val="accent1"/>
                </a:solidFill>
                <a:cs typeface="+mn-ea"/>
              </a:rPr>
              <a:t>Algorithm</a:t>
            </a:r>
            <a:endPar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endParaRPr>
          </a:p>
          <a:p>
            <a:endParaRPr lang="en-US" altLang="zh-CN" b="1" dirty="0">
              <a:solidFill>
                <a:schemeClr val="accent1"/>
              </a:solidFill>
              <a:cs typeface="+mn-ea"/>
            </a:endParaRPr>
          </a:p>
        </p:txBody>
      </p:sp>
      <p:pic>
        <p:nvPicPr>
          <p:cNvPr id="2" name="图片 1">
            <a:extLst>
              <a:ext uri="{FF2B5EF4-FFF2-40B4-BE49-F238E27FC236}">
                <a16:creationId xmlns:a16="http://schemas.microsoft.com/office/drawing/2014/main" id="{33CEA08E-C344-4021-A25B-982EDB1A98C2}"/>
              </a:ext>
            </a:extLst>
          </p:cNvPr>
          <p:cNvPicPr>
            <a:picLocks noChangeAspect="1"/>
          </p:cNvPicPr>
          <p:nvPr/>
        </p:nvPicPr>
        <p:blipFill>
          <a:blip r:embed="rId3"/>
          <a:stretch>
            <a:fillRect/>
          </a:stretch>
        </p:blipFill>
        <p:spPr>
          <a:xfrm>
            <a:off x="469366" y="1690652"/>
            <a:ext cx="4884843" cy="4412362"/>
          </a:xfrm>
          <a:prstGeom prst="rect">
            <a:avLst/>
          </a:prstGeom>
        </p:spPr>
      </p:pic>
      <p:sp>
        <p:nvSpPr>
          <p:cNvPr id="13" name="文本框 12">
            <a:extLst>
              <a:ext uri="{FF2B5EF4-FFF2-40B4-BE49-F238E27FC236}">
                <a16:creationId xmlns:a16="http://schemas.microsoft.com/office/drawing/2014/main" id="{9BC0C5E7-6DAA-4FD8-8D8A-8864ADBD8C3E}"/>
              </a:ext>
            </a:extLst>
          </p:cNvPr>
          <p:cNvSpPr txBox="1"/>
          <p:nvPr/>
        </p:nvSpPr>
        <p:spPr>
          <a:xfrm>
            <a:off x="5421128" y="2720706"/>
            <a:ext cx="6097772" cy="2585323"/>
          </a:xfrm>
          <a:prstGeom prst="rect">
            <a:avLst/>
          </a:prstGeom>
          <a:noFill/>
        </p:spPr>
        <p:txBody>
          <a:bodyPr wrap="square">
            <a:spAutoFit/>
          </a:bodyPr>
          <a:lstStyle/>
          <a:p>
            <a:r>
              <a:rPr lang="zh-CN" altLang="en-US" b="1" dirty="0"/>
              <a:t>同步分布式基站</a:t>
            </a:r>
            <a:endParaRPr lang="en-US" altLang="zh-CN" b="1" dirty="0"/>
          </a:p>
          <a:p>
            <a:r>
              <a:rPr lang="zh-CN" altLang="en-US" b="1" dirty="0"/>
              <a:t>          </a:t>
            </a:r>
            <a:endParaRPr lang="en-US" altLang="zh-CN" b="1" dirty="0"/>
          </a:p>
          <a:p>
            <a:endParaRPr lang="en-US" altLang="zh-CN" b="1" dirty="0"/>
          </a:p>
          <a:p>
            <a:endParaRPr lang="en-US" altLang="zh-CN" b="1" dirty="0"/>
          </a:p>
          <a:p>
            <a:r>
              <a:rPr lang="zh-CN" altLang="en-US" b="1" dirty="0"/>
              <a:t>分离信号路径</a:t>
            </a:r>
            <a:endParaRPr lang="en-US" altLang="zh-CN" b="1" dirty="0"/>
          </a:p>
          <a:p>
            <a:r>
              <a:rPr lang="en-US" altLang="zh-CN" b="1" dirty="0"/>
              <a:t>           </a:t>
            </a:r>
          </a:p>
          <a:p>
            <a:endParaRPr lang="en-US" altLang="zh-CN" b="1" dirty="0"/>
          </a:p>
          <a:p>
            <a:endParaRPr lang="en-US" altLang="zh-CN" b="1" dirty="0"/>
          </a:p>
          <a:p>
            <a:r>
              <a:rPr lang="zh-CN" altLang="en-US" b="1" dirty="0"/>
              <a:t>估计最佳频率</a:t>
            </a:r>
            <a:endParaRPr lang="en-US" altLang="zh-CN" b="1" dirty="0"/>
          </a:p>
        </p:txBody>
      </p:sp>
    </p:spTree>
    <p:extLst>
      <p:ext uri="{BB962C8B-B14F-4D97-AF65-F5344CB8AC3E}">
        <p14:creationId xmlns:p14="http://schemas.microsoft.com/office/powerpoint/2010/main" val="830372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实现与评估</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fontAlgn="base"/>
            <a:r>
              <a:rPr lang="en-US" altLang="zh-CN" dirty="0"/>
              <a:t>Implementation and Evaluation</a:t>
            </a: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0879" y="1344489"/>
            <a:ext cx="2965462" cy="319590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73007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Implementation and Evaluation</a:t>
            </a: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22</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594121" y="980266"/>
            <a:ext cx="1415772" cy="1015663"/>
          </a:xfrm>
          <a:prstGeom prst="rect">
            <a:avLst/>
          </a:prstGeom>
        </p:spPr>
        <p:txBody>
          <a:bodyPr wrap="none">
            <a:spAutoFit/>
          </a:bodyPr>
          <a:lstStyle/>
          <a:p>
            <a:r>
              <a:rPr lang="zh-CN" altLang="en-US" sz="2400" b="1" dirty="0">
                <a:solidFill>
                  <a:schemeClr val="accent1"/>
                </a:solidFill>
                <a:cs typeface="+mn-ea"/>
              </a:rPr>
              <a:t>广域部署</a:t>
            </a:r>
            <a:endParaRPr lang="en-US" altLang="zh-CN" sz="2400" b="1" dirty="0">
              <a:solidFill>
                <a:schemeClr val="accent1"/>
              </a:solidFill>
              <a:cs typeface="+mn-ea"/>
            </a:endParaRPr>
          </a:p>
          <a:p>
            <a:endParaRPr lang="en-US" altLang="zh-CN" b="1" dirty="0">
              <a:solidFill>
                <a:schemeClr val="accent1"/>
              </a:solidFill>
              <a:cs typeface="+mn-ea"/>
            </a:endParaRPr>
          </a:p>
          <a:p>
            <a:endParaRPr lang="en-US" altLang="zh-CN" b="1" dirty="0">
              <a:solidFill>
                <a:schemeClr val="accent1"/>
              </a:solidFill>
              <a:cs typeface="+mn-ea"/>
            </a:endParaRPr>
          </a:p>
        </p:txBody>
      </p:sp>
      <p:pic>
        <p:nvPicPr>
          <p:cNvPr id="2" name="图片 1">
            <a:extLst>
              <a:ext uri="{FF2B5EF4-FFF2-40B4-BE49-F238E27FC236}">
                <a16:creationId xmlns:a16="http://schemas.microsoft.com/office/drawing/2014/main" id="{0A76F3D8-CAA0-47D9-8BD4-7AEE41DC6C2E}"/>
              </a:ext>
            </a:extLst>
          </p:cNvPr>
          <p:cNvPicPr>
            <a:picLocks noChangeAspect="1"/>
          </p:cNvPicPr>
          <p:nvPr/>
        </p:nvPicPr>
        <p:blipFill>
          <a:blip r:embed="rId3"/>
          <a:stretch>
            <a:fillRect/>
          </a:stretch>
        </p:blipFill>
        <p:spPr>
          <a:xfrm>
            <a:off x="594121" y="1488097"/>
            <a:ext cx="9114485" cy="4217242"/>
          </a:xfrm>
          <a:prstGeom prst="rect">
            <a:avLst/>
          </a:prstGeom>
        </p:spPr>
      </p:pic>
      <p:sp>
        <p:nvSpPr>
          <p:cNvPr id="8" name="文本框 7">
            <a:extLst>
              <a:ext uri="{FF2B5EF4-FFF2-40B4-BE49-F238E27FC236}">
                <a16:creationId xmlns:a16="http://schemas.microsoft.com/office/drawing/2014/main" id="{32E70B7B-9D06-4CE1-963B-FFCF7B1BD895}"/>
              </a:ext>
            </a:extLst>
          </p:cNvPr>
          <p:cNvSpPr txBox="1"/>
          <p:nvPr/>
        </p:nvSpPr>
        <p:spPr>
          <a:xfrm>
            <a:off x="594121" y="5843838"/>
            <a:ext cx="8920029" cy="369332"/>
          </a:xfrm>
          <a:prstGeom prst="rect">
            <a:avLst/>
          </a:prstGeom>
          <a:noFill/>
        </p:spPr>
        <p:txBody>
          <a:bodyPr wrap="square">
            <a:spAutoFit/>
          </a:bodyPr>
          <a:lstStyle/>
          <a:p>
            <a:pPr lvl="0" algn="l">
              <a:spcBef>
                <a:spcPts val="0"/>
              </a:spcBef>
            </a:pPr>
            <a:r>
              <a:rPr lang="zh-CN" altLang="en-US" sz="1800" b="0" dirty="0">
                <a:solidFill>
                  <a:prstClr val="black"/>
                </a:solidFill>
                <a:latin typeface="Arial"/>
              </a:rPr>
              <a:t>只考虑静态客户端：其多路径特性虽然复杂，但随着时间的变化相对缓慢</a:t>
            </a:r>
            <a:endParaRPr lang="en-US" altLang="zh-CN" sz="1800" b="0" dirty="0">
              <a:solidFill>
                <a:prstClr val="black"/>
              </a:solidFill>
              <a:latin typeface="Arial"/>
            </a:endParaRPr>
          </a:p>
        </p:txBody>
      </p:sp>
    </p:spTree>
    <p:extLst>
      <p:ext uri="{BB962C8B-B14F-4D97-AF65-F5344CB8AC3E}">
        <p14:creationId xmlns:p14="http://schemas.microsoft.com/office/powerpoint/2010/main" val="3866503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实验结果</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fontAlgn="base"/>
            <a:r>
              <a:rPr lang="en-US" altLang="zh-CN" dirty="0"/>
              <a:t>Experimental Results </a:t>
            </a: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8281" y="1341214"/>
            <a:ext cx="2970659" cy="320245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798731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Experimental Results </a:t>
            </a: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24</a:t>
            </a:fld>
            <a:endParaRPr lang="zh-CN" altLang="en-US" dirty="0"/>
          </a:p>
        </p:txBody>
      </p:sp>
      <p:sp>
        <p:nvSpPr>
          <p:cNvPr id="2" name="矩形 1">
            <a:extLst>
              <a:ext uri="{FF2B5EF4-FFF2-40B4-BE49-F238E27FC236}">
                <a16:creationId xmlns:a16="http://schemas.microsoft.com/office/drawing/2014/main" id="{1C8AA56E-D0B3-4D55-BD53-B6785EE54328}"/>
              </a:ext>
            </a:extLst>
          </p:cNvPr>
          <p:cNvSpPr/>
          <p:nvPr/>
        </p:nvSpPr>
        <p:spPr>
          <a:xfrm>
            <a:off x="3048000" y="3105835"/>
            <a:ext cx="6096000" cy="369332"/>
          </a:xfrm>
          <a:prstGeom prst="rect">
            <a:avLst/>
          </a:prstGeom>
        </p:spPr>
        <p:txBody>
          <a:bodyPr>
            <a:spAutoFit/>
          </a:bodyPr>
          <a:lstStyle/>
          <a:p>
            <a:endParaRPr lang="zh-CN" altLang="en-US" dirty="0"/>
          </a:p>
        </p:txBody>
      </p:sp>
      <p:pic>
        <p:nvPicPr>
          <p:cNvPr id="6" name="图片 5">
            <a:extLst>
              <a:ext uri="{FF2B5EF4-FFF2-40B4-BE49-F238E27FC236}">
                <a16:creationId xmlns:a16="http://schemas.microsoft.com/office/drawing/2014/main" id="{689B0A36-E2C3-4463-8FAB-C35051D1A2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2642" y="1467895"/>
            <a:ext cx="6810078" cy="3503704"/>
          </a:xfrm>
          <a:prstGeom prst="rect">
            <a:avLst/>
          </a:prstGeom>
        </p:spPr>
      </p:pic>
      <p:sp>
        <p:nvSpPr>
          <p:cNvPr id="15" name="文本框 14">
            <a:extLst>
              <a:ext uri="{FF2B5EF4-FFF2-40B4-BE49-F238E27FC236}">
                <a16:creationId xmlns:a16="http://schemas.microsoft.com/office/drawing/2014/main" id="{72886C49-F745-4AD6-AD10-DA23C9AE5528}"/>
              </a:ext>
            </a:extLst>
          </p:cNvPr>
          <p:cNvSpPr txBox="1"/>
          <p:nvPr/>
        </p:nvSpPr>
        <p:spPr>
          <a:xfrm>
            <a:off x="572642" y="1006230"/>
            <a:ext cx="609777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5437"/>
                </a:solidFill>
                <a:effectLst/>
                <a:uLnTx/>
                <a:uFillTx/>
                <a:latin typeface="Arial"/>
                <a:ea typeface="Microsoft YaHei"/>
                <a:cs typeface="+mn-ea"/>
              </a:rPr>
              <a:t>相位稳定性与城市环境中的多径效应</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p:txBody>
      </p:sp>
      <p:pic>
        <p:nvPicPr>
          <p:cNvPr id="16" name="图片 15">
            <a:extLst>
              <a:ext uri="{FF2B5EF4-FFF2-40B4-BE49-F238E27FC236}">
                <a16:creationId xmlns:a16="http://schemas.microsoft.com/office/drawing/2014/main" id="{CDA89DEB-4528-484E-B676-CED916AADD4E}"/>
              </a:ext>
            </a:extLst>
          </p:cNvPr>
          <p:cNvPicPr>
            <a:picLocks noChangeAspect="1"/>
          </p:cNvPicPr>
          <p:nvPr/>
        </p:nvPicPr>
        <p:blipFill>
          <a:blip r:embed="rId4"/>
          <a:stretch>
            <a:fillRect/>
          </a:stretch>
        </p:blipFill>
        <p:spPr>
          <a:xfrm>
            <a:off x="7382720" y="1526374"/>
            <a:ext cx="3079717" cy="3443225"/>
          </a:xfrm>
          <a:prstGeom prst="rect">
            <a:avLst/>
          </a:prstGeom>
        </p:spPr>
      </p:pic>
    </p:spTree>
    <p:extLst>
      <p:ext uri="{BB962C8B-B14F-4D97-AF65-F5344CB8AC3E}">
        <p14:creationId xmlns:p14="http://schemas.microsoft.com/office/powerpoint/2010/main" val="4159329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Experimental Results </a:t>
            </a: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25</a:t>
            </a:fld>
            <a:endParaRPr lang="zh-CN" altLang="en-US" dirty="0"/>
          </a:p>
        </p:txBody>
      </p:sp>
      <p:sp>
        <p:nvSpPr>
          <p:cNvPr id="2" name="矩形 1">
            <a:extLst>
              <a:ext uri="{FF2B5EF4-FFF2-40B4-BE49-F238E27FC236}">
                <a16:creationId xmlns:a16="http://schemas.microsoft.com/office/drawing/2014/main" id="{1C8AA56E-D0B3-4D55-BD53-B6785EE54328}"/>
              </a:ext>
            </a:extLst>
          </p:cNvPr>
          <p:cNvSpPr/>
          <p:nvPr/>
        </p:nvSpPr>
        <p:spPr>
          <a:xfrm>
            <a:off x="3048000" y="3105835"/>
            <a:ext cx="6096000" cy="369332"/>
          </a:xfrm>
          <a:prstGeom prst="rect">
            <a:avLst/>
          </a:prstGeom>
        </p:spPr>
        <p:txBody>
          <a:bodyPr>
            <a:spAutoFit/>
          </a:bodyPr>
          <a:lstStyle/>
          <a:p>
            <a:endParaRPr lang="zh-CN" altLang="en-US" dirty="0"/>
          </a:p>
        </p:txBody>
      </p:sp>
      <p:sp>
        <p:nvSpPr>
          <p:cNvPr id="11" name="文本框 10">
            <a:extLst>
              <a:ext uri="{FF2B5EF4-FFF2-40B4-BE49-F238E27FC236}">
                <a16:creationId xmlns:a16="http://schemas.microsoft.com/office/drawing/2014/main" id="{31178041-7936-4E94-AFA2-8AE5E0C31398}"/>
              </a:ext>
            </a:extLst>
          </p:cNvPr>
          <p:cNvSpPr txBox="1"/>
          <p:nvPr/>
        </p:nvSpPr>
        <p:spPr>
          <a:xfrm>
            <a:off x="572642" y="1006230"/>
            <a:ext cx="609777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rPr>
              <a:t>Chime</a:t>
            </a:r>
            <a:r>
              <a:rPr kumimoji="0" lang="zh-CN" altLang="en-US" sz="2400" b="1" i="0" u="none" strike="noStrike" kern="1200" cap="none" spc="0" normalizeH="0" baseline="0" noProof="0" dirty="0">
                <a:ln>
                  <a:noFill/>
                </a:ln>
                <a:solidFill>
                  <a:srgbClr val="445437"/>
                </a:solidFill>
                <a:effectLst/>
                <a:uLnTx/>
                <a:uFillTx/>
                <a:latin typeface="Arial"/>
                <a:ea typeface="Microsoft YaHei"/>
                <a:cs typeface="+mn-ea"/>
              </a:rPr>
              <a:t>跨基站增益</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p:txBody>
      </p:sp>
      <p:pic>
        <p:nvPicPr>
          <p:cNvPr id="13" name="图片 12">
            <a:extLst>
              <a:ext uri="{FF2B5EF4-FFF2-40B4-BE49-F238E27FC236}">
                <a16:creationId xmlns:a16="http://schemas.microsoft.com/office/drawing/2014/main" id="{701C4295-1CD6-44E3-A184-259A9FDE95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78864" y="2064152"/>
            <a:ext cx="4832550" cy="3620035"/>
          </a:xfrm>
          <a:prstGeom prst="rect">
            <a:avLst/>
          </a:prstGeom>
        </p:spPr>
      </p:pic>
      <p:pic>
        <p:nvPicPr>
          <p:cNvPr id="15" name="图片 14">
            <a:extLst>
              <a:ext uri="{FF2B5EF4-FFF2-40B4-BE49-F238E27FC236}">
                <a16:creationId xmlns:a16="http://schemas.microsoft.com/office/drawing/2014/main" id="{692D5E1E-BD41-41B9-AB98-EF3A2F0641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2641" y="2064152"/>
            <a:ext cx="3106223" cy="3620036"/>
          </a:xfrm>
          <a:prstGeom prst="rect">
            <a:avLst/>
          </a:prstGeom>
        </p:spPr>
      </p:pic>
      <p:pic>
        <p:nvPicPr>
          <p:cNvPr id="17" name="图片 16">
            <a:extLst>
              <a:ext uri="{FF2B5EF4-FFF2-40B4-BE49-F238E27FC236}">
                <a16:creationId xmlns:a16="http://schemas.microsoft.com/office/drawing/2014/main" id="{91578C1B-C99D-4E21-A53A-4FA339C1DD09}"/>
              </a:ext>
            </a:extLst>
          </p:cNvPr>
          <p:cNvPicPr>
            <a:picLocks noChangeAspect="1"/>
          </p:cNvPicPr>
          <p:nvPr/>
        </p:nvPicPr>
        <p:blipFill rotWithShape="1">
          <a:blip r:embed="rId5"/>
          <a:srcRect r="49728"/>
          <a:stretch/>
        </p:blipFill>
        <p:spPr>
          <a:xfrm>
            <a:off x="8511414" y="2096430"/>
            <a:ext cx="2567712" cy="3618354"/>
          </a:xfrm>
          <a:prstGeom prst="rect">
            <a:avLst/>
          </a:prstGeom>
        </p:spPr>
      </p:pic>
    </p:spTree>
    <p:extLst>
      <p:ext uri="{BB962C8B-B14F-4D97-AF65-F5344CB8AC3E}">
        <p14:creationId xmlns:p14="http://schemas.microsoft.com/office/powerpoint/2010/main" val="172444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Experimental Results </a:t>
            </a: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26</a:t>
            </a:fld>
            <a:endParaRPr lang="zh-CN" altLang="en-US" dirty="0"/>
          </a:p>
        </p:txBody>
      </p:sp>
      <p:sp>
        <p:nvSpPr>
          <p:cNvPr id="2" name="矩形 1">
            <a:extLst>
              <a:ext uri="{FF2B5EF4-FFF2-40B4-BE49-F238E27FC236}">
                <a16:creationId xmlns:a16="http://schemas.microsoft.com/office/drawing/2014/main" id="{1C8AA56E-D0B3-4D55-BD53-B6785EE54328}"/>
              </a:ext>
            </a:extLst>
          </p:cNvPr>
          <p:cNvSpPr/>
          <p:nvPr/>
        </p:nvSpPr>
        <p:spPr>
          <a:xfrm>
            <a:off x="3048000" y="3105835"/>
            <a:ext cx="6096000" cy="369332"/>
          </a:xfrm>
          <a:prstGeom prst="rect">
            <a:avLst/>
          </a:prstGeom>
        </p:spPr>
        <p:txBody>
          <a:bodyPr>
            <a:spAutoFit/>
          </a:bodyPr>
          <a:lstStyle/>
          <a:p>
            <a:endParaRPr lang="zh-CN" altLang="en-US" dirty="0"/>
          </a:p>
        </p:txBody>
      </p:sp>
      <p:pic>
        <p:nvPicPr>
          <p:cNvPr id="9" name="图片 8">
            <a:extLst>
              <a:ext uri="{FF2B5EF4-FFF2-40B4-BE49-F238E27FC236}">
                <a16:creationId xmlns:a16="http://schemas.microsoft.com/office/drawing/2014/main" id="{D921F5E0-2118-4DDD-A135-FB4F0D2EB16F}"/>
              </a:ext>
            </a:extLst>
          </p:cNvPr>
          <p:cNvPicPr>
            <a:picLocks noChangeAspect="1"/>
          </p:cNvPicPr>
          <p:nvPr/>
        </p:nvPicPr>
        <p:blipFill rotWithShape="1">
          <a:blip r:embed="rId3"/>
          <a:srcRect l="50498"/>
          <a:stretch/>
        </p:blipFill>
        <p:spPr>
          <a:xfrm>
            <a:off x="572642" y="1467895"/>
            <a:ext cx="3201917" cy="4582220"/>
          </a:xfrm>
          <a:prstGeom prst="rect">
            <a:avLst/>
          </a:prstGeom>
        </p:spPr>
      </p:pic>
      <p:sp>
        <p:nvSpPr>
          <p:cNvPr id="11" name="文本框 10">
            <a:extLst>
              <a:ext uri="{FF2B5EF4-FFF2-40B4-BE49-F238E27FC236}">
                <a16:creationId xmlns:a16="http://schemas.microsoft.com/office/drawing/2014/main" id="{5E416CF7-FF32-4EC5-98EA-EEA94C7C02C7}"/>
              </a:ext>
            </a:extLst>
          </p:cNvPr>
          <p:cNvSpPr txBox="1"/>
          <p:nvPr/>
        </p:nvSpPr>
        <p:spPr>
          <a:xfrm>
            <a:off x="572642" y="1006230"/>
            <a:ext cx="609777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rPr>
              <a:t>Chime</a:t>
            </a:r>
            <a:r>
              <a:rPr kumimoji="0" lang="zh-CN" altLang="en-US" sz="2400" b="1" i="0" u="none" strike="noStrike" kern="1200" cap="none" spc="0" normalizeH="0" baseline="0" noProof="0" dirty="0">
                <a:ln>
                  <a:noFill/>
                </a:ln>
                <a:solidFill>
                  <a:srgbClr val="445437"/>
                </a:solidFill>
                <a:effectLst/>
                <a:uLnTx/>
                <a:uFillTx/>
                <a:latin typeface="Arial"/>
                <a:ea typeface="Microsoft YaHei"/>
                <a:cs typeface="+mn-ea"/>
              </a:rPr>
              <a:t>跨</a:t>
            </a:r>
            <a:r>
              <a:rPr lang="zh-CN" altLang="en-US" sz="2400" b="1" dirty="0">
                <a:solidFill>
                  <a:srgbClr val="445437"/>
                </a:solidFill>
                <a:latin typeface="Arial"/>
                <a:ea typeface="Microsoft YaHei"/>
                <a:cs typeface="+mn-ea"/>
              </a:rPr>
              <a:t>频率</a:t>
            </a:r>
            <a:r>
              <a:rPr kumimoji="0" lang="zh-CN" altLang="en-US" sz="2400" b="1" i="0" u="none" strike="noStrike" kern="1200" cap="none" spc="0" normalizeH="0" baseline="0" noProof="0" dirty="0">
                <a:ln>
                  <a:noFill/>
                </a:ln>
                <a:solidFill>
                  <a:srgbClr val="445437"/>
                </a:solidFill>
                <a:effectLst/>
                <a:uLnTx/>
                <a:uFillTx/>
                <a:latin typeface="Arial"/>
                <a:ea typeface="Microsoft YaHei"/>
                <a:cs typeface="+mn-ea"/>
              </a:rPr>
              <a:t>增益</a:t>
            </a:r>
            <a:endPar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endParaRPr>
          </a:p>
        </p:txBody>
      </p:sp>
    </p:spTree>
    <p:extLst>
      <p:ext uri="{BB962C8B-B14F-4D97-AF65-F5344CB8AC3E}">
        <p14:creationId xmlns:p14="http://schemas.microsoft.com/office/powerpoint/2010/main" val="32018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47AB9DD-253F-4422-BE0F-A843D8326429}"/>
              </a:ext>
            </a:extLst>
          </p:cNvPr>
          <p:cNvSpPr>
            <a:spLocks noGrp="1"/>
          </p:cNvSpPr>
          <p:nvPr>
            <p:ph type="body" sz="quarter" idx="12"/>
          </p:nvPr>
        </p:nvSpPr>
        <p:spPr/>
        <p:txBody>
          <a:bodyPr/>
          <a:lstStyle/>
          <a:p>
            <a:r>
              <a:rPr lang="zh-CN" altLang="en-US" dirty="0"/>
              <a:t>感谢聆听</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a:extLst>
              <a:ext uri="{FF2B5EF4-FFF2-40B4-BE49-F238E27FC236}">
                <a16:creationId xmlns:a16="http://schemas.microsoft.com/office/drawing/2014/main" id="{7D5FA163-6CE9-4D33-8CBC-69C3D0A98232}"/>
              </a:ext>
            </a:extLst>
          </p:cNvPr>
          <p:cNvSpPr>
            <a:spLocks noGrp="1"/>
          </p:cNvSpPr>
          <p:nvPr>
            <p:ph type="body" sz="quarter" idx="17"/>
          </p:nvPr>
        </p:nvSpPr>
        <p:spPr/>
        <p:txBody>
          <a:bodyPr/>
          <a:lstStyle/>
          <a:p>
            <a:r>
              <a:rPr lang="en-US" altLang="zh-CN" spc="450" dirty="0"/>
              <a:t>Thanks For Listening</a:t>
            </a: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solidFill>
                  <a:schemeClr val="accent1"/>
                </a:solidFill>
                <a:latin typeface="Arial"/>
                <a:cs typeface="+mn-ea"/>
              </a:rPr>
              <a:t>汇报</a:t>
            </a:r>
            <a:r>
              <a:rPr kumimoji="0" lang="zh-CN" altLang="en-US" sz="2000" i="0" u="none" strike="noStrike" kern="1200" cap="none" spc="0" normalizeH="0" baseline="0" noProof="0">
                <a:ln>
                  <a:noFill/>
                </a:ln>
                <a:solidFill>
                  <a:schemeClr val="accent1"/>
                </a:solidFill>
                <a:effectLst/>
                <a:uLnTx/>
                <a:uFillTx/>
                <a:latin typeface="Arial"/>
                <a:cs typeface="+mn-ea"/>
              </a:rPr>
              <a:t>日期</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XXXX/XX/XX</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16990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介绍</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499631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45" name="文本占位符 8">
            <a:extLst>
              <a:ext uri="{FF2B5EF4-FFF2-40B4-BE49-F238E27FC236}">
                <a16:creationId xmlns:a16="http://schemas.microsoft.com/office/drawing/2014/main" id="{13EDC6AB-F7DF-4256-B131-02477310CF96}"/>
              </a:ext>
            </a:extLst>
          </p:cNvPr>
          <p:cNvSpPr txBox="1">
            <a:spLocks/>
          </p:cNvSpPr>
          <p:nvPr/>
        </p:nvSpPr>
        <p:spPr>
          <a:xfrm>
            <a:off x="205768" y="1006884"/>
            <a:ext cx="11986232" cy="4248407"/>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spcBef>
                <a:spcPts val="0"/>
              </a:spcBef>
            </a:pPr>
            <a:r>
              <a:rPr lang="zh-CN" altLang="en-US" sz="1800" dirty="0">
                <a:ea typeface="+mn-ea"/>
                <a:cs typeface="+mn-ea"/>
              </a:rPr>
              <a:t>背景</a:t>
            </a:r>
            <a:endParaRPr lang="en-US" altLang="zh-CN" sz="1800" b="0" dirty="0">
              <a:solidFill>
                <a:prstClr val="black"/>
              </a:solidFill>
              <a:latin typeface="Arial"/>
            </a:endParaRPr>
          </a:p>
          <a:p>
            <a:pPr lvl="0" algn="l">
              <a:spcBef>
                <a:spcPts val="0"/>
              </a:spcBef>
            </a:pPr>
            <a:r>
              <a:rPr lang="zh-CN" altLang="en-US" sz="1800" dirty="0">
                <a:solidFill>
                  <a:prstClr val="black"/>
                </a:solidFill>
                <a:latin typeface="Arial"/>
              </a:rPr>
              <a:t>问题：①</a:t>
            </a:r>
            <a:r>
              <a:rPr lang="zh-CN" altLang="en-US" sz="1800" b="0" dirty="0">
                <a:solidFill>
                  <a:prstClr val="black"/>
                </a:solidFill>
                <a:latin typeface="Arial"/>
              </a:rPr>
              <a:t>大多数终端设备的电池能量消耗都源于射频前端</a:t>
            </a:r>
            <a:endParaRPr lang="en-US" altLang="zh-CN" sz="1800" b="0" dirty="0">
              <a:solidFill>
                <a:prstClr val="black"/>
              </a:solidFill>
              <a:latin typeface="Arial"/>
            </a:endParaRPr>
          </a:p>
          <a:p>
            <a:pPr lvl="0" algn="l">
              <a:spcBef>
                <a:spcPts val="0"/>
              </a:spcBef>
            </a:pPr>
            <a:r>
              <a:rPr lang="en-US" altLang="zh-CN" sz="1800" b="0" dirty="0">
                <a:solidFill>
                  <a:prstClr val="black"/>
                </a:solidFill>
                <a:latin typeface="Arial"/>
              </a:rPr>
              <a:t>           ②</a:t>
            </a:r>
            <a:r>
              <a:rPr lang="zh-CN" altLang="en-US" sz="1800" b="0" dirty="0">
                <a:solidFill>
                  <a:prstClr val="black"/>
                </a:solidFill>
                <a:latin typeface="Arial"/>
              </a:rPr>
              <a:t>射频前端里主要能控制的因素是频率，选择最佳工作频率很困难</a:t>
            </a: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spcBef>
                <a:spcPts val="0"/>
              </a:spcBef>
            </a:pPr>
            <a:r>
              <a:rPr lang="en-US" altLang="zh-CN" sz="1800" dirty="0">
                <a:solidFill>
                  <a:prstClr val="black"/>
                </a:solidFill>
                <a:latin typeface="Arial"/>
              </a:rPr>
              <a:t>Chime</a:t>
            </a:r>
            <a:r>
              <a:rPr lang="zh-CN" altLang="en-US" sz="1800" dirty="0">
                <a:solidFill>
                  <a:prstClr val="black"/>
                </a:solidFill>
                <a:latin typeface="Arial"/>
              </a:rPr>
              <a:t>：</a:t>
            </a:r>
            <a:r>
              <a:rPr lang="zh-CN" altLang="en-US" sz="1800" b="0" dirty="0">
                <a:solidFill>
                  <a:prstClr val="black"/>
                </a:solidFill>
                <a:latin typeface="Arial"/>
              </a:rPr>
              <a:t>分布式单天线</a:t>
            </a:r>
            <a:r>
              <a:rPr lang="en-US" altLang="zh-CN" sz="1800" b="0" dirty="0">
                <a:solidFill>
                  <a:prstClr val="black"/>
                </a:solidFill>
                <a:latin typeface="Arial"/>
              </a:rPr>
              <a:t>base</a:t>
            </a:r>
            <a:r>
              <a:rPr lang="zh-CN" altLang="en-US" sz="1800" b="0" dirty="0">
                <a:solidFill>
                  <a:prstClr val="black"/>
                </a:solidFill>
                <a:latin typeface="Arial"/>
              </a:rPr>
              <a:t> </a:t>
            </a:r>
            <a:r>
              <a:rPr lang="en-US" altLang="zh-CN" sz="1800" b="0" dirty="0">
                <a:solidFill>
                  <a:prstClr val="black"/>
                </a:solidFill>
                <a:latin typeface="Arial"/>
              </a:rPr>
              <a:t>station</a:t>
            </a:r>
            <a:r>
              <a:rPr lang="zh-CN" altLang="en-US" sz="1800" b="0" dirty="0">
                <a:solidFill>
                  <a:prstClr val="black"/>
                </a:solidFill>
                <a:latin typeface="Arial"/>
              </a:rPr>
              <a:t>基于</a:t>
            </a:r>
            <a:r>
              <a:rPr lang="en-US" altLang="zh-CN" sz="1800" b="0" dirty="0">
                <a:solidFill>
                  <a:prstClr val="black"/>
                </a:solidFill>
                <a:latin typeface="Arial"/>
              </a:rPr>
              <a:t>client</a:t>
            </a:r>
            <a:r>
              <a:rPr lang="zh-CN" altLang="en-US" sz="1800" b="0" dirty="0">
                <a:solidFill>
                  <a:prstClr val="black"/>
                </a:solidFill>
                <a:latin typeface="Arial"/>
              </a:rPr>
              <a:t>发送的单个（关联数据包</a:t>
            </a:r>
            <a:r>
              <a:rPr lang="en-US" altLang="zh-CN" sz="1800" b="0" dirty="0">
                <a:solidFill>
                  <a:prstClr val="black"/>
                </a:solidFill>
                <a:latin typeface="Arial"/>
              </a:rPr>
              <a:t>/</a:t>
            </a:r>
            <a:r>
              <a:rPr lang="zh-CN" altLang="en-US" sz="1800" b="0" dirty="0">
                <a:solidFill>
                  <a:prstClr val="black"/>
                </a:solidFill>
                <a:latin typeface="Arial"/>
              </a:rPr>
              <a:t>心跳）协作地识别客户端的最佳工作频率</a:t>
            </a:r>
            <a:endParaRPr lang="en-US" altLang="zh-CN" sz="1800" b="0" dirty="0">
              <a:solidFill>
                <a:prstClr val="black"/>
              </a:solidFill>
              <a:latin typeface="Arial"/>
            </a:endParaRPr>
          </a:p>
          <a:p>
            <a:pPr algn="l">
              <a:spcBef>
                <a:spcPts val="0"/>
              </a:spcBef>
            </a:pPr>
            <a:endParaRPr lang="en-US" altLang="zh-CN" sz="1800" b="0" dirty="0">
              <a:solidFill>
                <a:prstClr val="black"/>
              </a:solidFill>
              <a:latin typeface="Arial"/>
            </a:endParaRPr>
          </a:p>
          <a:p>
            <a:pPr algn="l">
              <a:spcBef>
                <a:spcPts val="0"/>
              </a:spcBef>
            </a:pPr>
            <a:endParaRPr lang="en-US" altLang="zh-CN" sz="1800" b="0" dirty="0">
              <a:solidFill>
                <a:prstClr val="black"/>
              </a:solidFill>
              <a:latin typeface="Arial"/>
            </a:endParaRPr>
          </a:p>
          <a:p>
            <a:pPr algn="l">
              <a:spcBef>
                <a:spcPts val="0"/>
              </a:spcBef>
            </a:pPr>
            <a:endParaRPr lang="en-US" altLang="zh-CN" sz="1800" b="0" dirty="0">
              <a:solidFill>
                <a:prstClr val="black"/>
              </a:solidFill>
              <a:latin typeface="Arial"/>
            </a:endParaRPr>
          </a:p>
          <a:p>
            <a:pPr algn="l">
              <a:spcBef>
                <a:spcPts val="0"/>
              </a:spcBef>
            </a:pPr>
            <a:endParaRPr lang="en-US" altLang="zh-CN" sz="1800" b="0" dirty="0">
              <a:solidFill>
                <a:prstClr val="black"/>
              </a:solidFill>
              <a:latin typeface="Arial"/>
            </a:endParaRPr>
          </a:p>
          <a:p>
            <a:pPr algn="l">
              <a:spcBef>
                <a:spcPts val="0"/>
              </a:spcBef>
            </a:pPr>
            <a:r>
              <a:rPr lang="zh-CN" altLang="en-US" sz="1800" dirty="0">
                <a:cs typeface="+mn-ea"/>
              </a:rPr>
              <a:t>贡献</a:t>
            </a:r>
            <a:endParaRPr lang="en-US" altLang="zh-CN" sz="1800" b="0" dirty="0">
              <a:solidFill>
                <a:prstClr val="black"/>
              </a:solidFill>
              <a:latin typeface="Arial"/>
            </a:endParaRPr>
          </a:p>
          <a:p>
            <a:pPr algn="l">
              <a:spcBef>
                <a:spcPts val="0"/>
              </a:spcBef>
            </a:pPr>
            <a:r>
              <a:rPr lang="zh-CN" altLang="en-US" sz="1800" b="0" dirty="0">
                <a:solidFill>
                  <a:prstClr val="black"/>
                </a:solidFill>
                <a:latin typeface="Arial"/>
              </a:rPr>
              <a:t>①仅使用从客户端发送的一个分组，在多基站上协同确定该客户端的</a:t>
            </a:r>
            <a:r>
              <a:rPr lang="en-US" altLang="zh-CN" sz="1800" b="0" dirty="0">
                <a:solidFill>
                  <a:prstClr val="black"/>
                </a:solidFill>
                <a:latin typeface="Arial"/>
              </a:rPr>
              <a:t>optimal frequency</a:t>
            </a:r>
          </a:p>
          <a:p>
            <a:pPr algn="l">
              <a:spcBef>
                <a:spcPts val="0"/>
              </a:spcBef>
            </a:pPr>
            <a:endParaRPr lang="en-US" altLang="zh-CN" sz="1800" b="0" dirty="0">
              <a:solidFill>
                <a:prstClr val="black"/>
              </a:solidFill>
              <a:latin typeface="Arial"/>
            </a:endParaRPr>
          </a:p>
          <a:p>
            <a:pPr algn="l">
              <a:spcBef>
                <a:spcPts val="0"/>
              </a:spcBef>
            </a:pPr>
            <a:r>
              <a:rPr lang="zh-CN" altLang="en-US" sz="1800" b="0" dirty="0">
                <a:solidFill>
                  <a:prstClr val="black"/>
                </a:solidFill>
                <a:latin typeface="Arial"/>
              </a:rPr>
              <a:t>②使电池寿命净增</a:t>
            </a:r>
            <a:r>
              <a:rPr lang="en-US" altLang="zh-CN" sz="1800" b="0" dirty="0">
                <a:solidFill>
                  <a:prstClr val="black"/>
                </a:solidFill>
                <a:latin typeface="Arial"/>
              </a:rPr>
              <a:t>1.4-5.7</a:t>
            </a:r>
            <a:r>
              <a:rPr lang="zh-CN" altLang="en-US" sz="1800" b="0" dirty="0">
                <a:solidFill>
                  <a:prstClr val="black"/>
                </a:solidFill>
                <a:latin typeface="Arial"/>
              </a:rPr>
              <a:t>年（</a:t>
            </a:r>
            <a:r>
              <a:rPr lang="en-US" altLang="zh-CN" sz="1800" b="0" dirty="0">
                <a:solidFill>
                  <a:prstClr val="black"/>
                </a:solidFill>
                <a:latin typeface="Arial"/>
              </a:rPr>
              <a:t>230%</a:t>
            </a:r>
            <a:r>
              <a:rPr lang="zh-CN" altLang="en-US" sz="1800" b="0" dirty="0">
                <a:solidFill>
                  <a:prstClr val="black"/>
                </a:solidFill>
                <a:latin typeface="Arial"/>
              </a:rPr>
              <a:t>），平均达到最佳值的</a:t>
            </a:r>
            <a:r>
              <a:rPr lang="en-US" altLang="zh-CN" sz="1800" b="0" dirty="0">
                <a:solidFill>
                  <a:prstClr val="black"/>
                </a:solidFill>
                <a:latin typeface="Arial"/>
              </a:rPr>
              <a:t>79%</a:t>
            </a:r>
          </a:p>
          <a:p>
            <a:pPr algn="l">
              <a:spcBef>
                <a:spcPts val="0"/>
              </a:spcBef>
            </a:pPr>
            <a:r>
              <a:rPr lang="zh-CN" altLang="en-US" sz="1800" b="0" dirty="0">
                <a:solidFill>
                  <a:prstClr val="black"/>
                </a:solidFill>
                <a:latin typeface="Arial"/>
              </a:rPr>
              <a:t>    吞吐量提高</a:t>
            </a:r>
            <a:r>
              <a:rPr lang="en-US" altLang="zh-CN" sz="1800" b="0" dirty="0">
                <a:solidFill>
                  <a:prstClr val="black"/>
                </a:solidFill>
                <a:latin typeface="Arial"/>
              </a:rPr>
              <a:t>3.3</a:t>
            </a:r>
            <a:r>
              <a:rPr lang="zh-CN" altLang="en-US" sz="1800" b="0" dirty="0">
                <a:solidFill>
                  <a:prstClr val="black"/>
                </a:solidFill>
                <a:latin typeface="Arial"/>
              </a:rPr>
              <a:t>倍</a:t>
            </a:r>
            <a:endParaRPr lang="en-US" altLang="zh-CN" sz="1800" b="0" dirty="0">
              <a:solidFill>
                <a:prstClr val="black"/>
              </a:solidFill>
              <a:latin typeface="Arial"/>
            </a:endParaRPr>
          </a:p>
          <a:p>
            <a:pPr algn="l">
              <a:spcBef>
                <a:spcPts val="0"/>
              </a:spcBef>
            </a:pPr>
            <a:r>
              <a:rPr lang="zh-CN" altLang="en-US" sz="1800" b="0" dirty="0">
                <a:solidFill>
                  <a:prstClr val="black"/>
                </a:solidFill>
                <a:latin typeface="Arial"/>
              </a:rPr>
              <a:t>    客户端的干扰降低</a:t>
            </a:r>
            <a:r>
              <a:rPr lang="en-US" altLang="zh-CN" sz="1800" b="0" dirty="0">
                <a:solidFill>
                  <a:prstClr val="black"/>
                </a:solidFill>
                <a:latin typeface="Arial"/>
              </a:rPr>
              <a:t>2.1dB</a:t>
            </a:r>
          </a:p>
        </p:txBody>
      </p:sp>
    </p:spTree>
    <p:extLst>
      <p:ext uri="{BB962C8B-B14F-4D97-AF65-F5344CB8AC3E}">
        <p14:creationId xmlns:p14="http://schemas.microsoft.com/office/powerpoint/2010/main" val="1642546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动机实证研究</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t>Motivation-Empirical Study</a:t>
            </a:r>
            <a:endParaRPr lang="en-US" altLang="zh-CN" dirty="0">
              <a:cs typeface="+mn-ea"/>
            </a:endParaRP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8565"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407079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Motivation-Empirical Study</a:t>
            </a:r>
            <a:endParaRPr lang="en-US" altLang="zh-CN" dirty="0">
              <a:cs typeface="+mn-ea"/>
            </a:endParaRPr>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8960E157-873E-4905-9143-B399391920BA}"/>
              </a:ext>
            </a:extLst>
          </p:cNvPr>
          <p:cNvSpPr/>
          <p:nvPr/>
        </p:nvSpPr>
        <p:spPr>
          <a:xfrm>
            <a:off x="568334" y="1977231"/>
            <a:ext cx="6276077" cy="369332"/>
          </a:xfrm>
          <a:prstGeom prst="rect">
            <a:avLst/>
          </a:prstGeom>
        </p:spPr>
        <p:txBody>
          <a:bodyPr wrap="square">
            <a:spAutoFit/>
          </a:bodyPr>
          <a:lstStyle/>
          <a:p>
            <a:r>
              <a:rPr lang="zh-CN" altLang="en-US" b="1" dirty="0">
                <a:solidFill>
                  <a:schemeClr val="accent1"/>
                </a:solidFill>
                <a:cs typeface="+mn-ea"/>
              </a:rPr>
              <a:t>电池寿命</a:t>
            </a:r>
            <a:r>
              <a:rPr lang="en-US" altLang="zh-CN" b="1" dirty="0">
                <a:solidFill>
                  <a:schemeClr val="accent1"/>
                </a:solidFill>
                <a:cs typeface="+mn-ea"/>
              </a:rPr>
              <a:t>/</a:t>
            </a:r>
            <a:r>
              <a:rPr lang="zh-CN" altLang="en-US" b="1" dirty="0">
                <a:solidFill>
                  <a:schemeClr val="accent1"/>
                </a:solidFill>
                <a:cs typeface="+mn-ea"/>
              </a:rPr>
              <a:t>信号强度与时间的相关性</a:t>
            </a:r>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92992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8" name="图片 7">
            <a:extLst>
              <a:ext uri="{FF2B5EF4-FFF2-40B4-BE49-F238E27FC236}">
                <a16:creationId xmlns:a16="http://schemas.microsoft.com/office/drawing/2014/main" id="{D691B114-B6D2-4DBA-BCE5-B4A66767FF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2765" y="2446837"/>
            <a:ext cx="3876858" cy="3788865"/>
          </a:xfrm>
          <a:prstGeom prst="rect">
            <a:avLst/>
          </a:prstGeom>
        </p:spPr>
      </p:pic>
      <p:pic>
        <p:nvPicPr>
          <p:cNvPr id="2" name="图片 1">
            <a:extLst>
              <a:ext uri="{FF2B5EF4-FFF2-40B4-BE49-F238E27FC236}">
                <a16:creationId xmlns:a16="http://schemas.microsoft.com/office/drawing/2014/main" id="{8E506930-BDF5-4E4F-8681-B0FA816895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76947" y="2446836"/>
            <a:ext cx="3817605" cy="3788865"/>
          </a:xfrm>
          <a:prstGeom prst="rect">
            <a:avLst/>
          </a:prstGeom>
        </p:spPr>
      </p:pic>
      <p:sp>
        <p:nvSpPr>
          <p:cNvPr id="6" name="矩形 5">
            <a:extLst>
              <a:ext uri="{FF2B5EF4-FFF2-40B4-BE49-F238E27FC236}">
                <a16:creationId xmlns:a16="http://schemas.microsoft.com/office/drawing/2014/main" id="{14117F82-D293-4B53-9CAA-A1B1713F6FDF}"/>
              </a:ext>
            </a:extLst>
          </p:cNvPr>
          <p:cNvSpPr/>
          <p:nvPr/>
        </p:nvSpPr>
        <p:spPr>
          <a:xfrm>
            <a:off x="568334" y="1102463"/>
            <a:ext cx="9187130" cy="646331"/>
          </a:xfrm>
          <a:prstGeom prst="rect">
            <a:avLst/>
          </a:prstGeom>
        </p:spPr>
        <p:txBody>
          <a:bodyPr wrap="none">
            <a:spAutoFit/>
          </a:bodyPr>
          <a:lstStyle/>
          <a:p>
            <a:r>
              <a:rPr lang="zh-CN" altLang="en-US" b="1" dirty="0"/>
              <a:t>目的：</a:t>
            </a:r>
            <a:r>
              <a:rPr lang="zh-CN" altLang="en-US" dirty="0"/>
              <a:t>判断利用先前在时间、频率或空间上进行的测量，不能找到客户端的最佳运行频率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rPr>
              <a:t>           即传统的频谱、时间和空间插值法无效</a:t>
            </a:r>
            <a:endParaRPr lang="en-US" altLang="zh-CN" sz="2400" dirty="0">
              <a:solidFill>
                <a:schemeClr val="accent1"/>
              </a:solidFill>
              <a:cs typeface="+mn-ea"/>
            </a:endParaRPr>
          </a:p>
        </p:txBody>
      </p:sp>
    </p:spTree>
    <p:extLst>
      <p:ext uri="{BB962C8B-B14F-4D97-AF65-F5344CB8AC3E}">
        <p14:creationId xmlns:p14="http://schemas.microsoft.com/office/powerpoint/2010/main" val="428115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Motivation-Empirical Study</a:t>
            </a:r>
            <a:endParaRPr lang="en-US" altLang="zh-CN" dirty="0">
              <a:cs typeface="+mn-ea"/>
            </a:endParaRPr>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7</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9" name="文本占位符 8">
            <a:extLst>
              <a:ext uri="{FF2B5EF4-FFF2-40B4-BE49-F238E27FC236}">
                <a16:creationId xmlns:a16="http://schemas.microsoft.com/office/drawing/2014/main" id="{CADDEC6B-194F-42B4-92EC-DC172FDFB267}"/>
              </a:ext>
            </a:extLst>
          </p:cNvPr>
          <p:cNvSpPr txBox="1">
            <a:spLocks/>
          </p:cNvSpPr>
          <p:nvPr/>
        </p:nvSpPr>
        <p:spPr>
          <a:xfrm>
            <a:off x="65087" y="3367828"/>
            <a:ext cx="6440215" cy="46275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ea typeface="+mn-ea"/>
              <a:cs typeface="+mn-ea"/>
            </a:endParaRPr>
          </a:p>
        </p:txBody>
      </p:sp>
      <p:sp>
        <p:nvSpPr>
          <p:cNvPr id="15" name="矩形 14">
            <a:extLst>
              <a:ext uri="{FF2B5EF4-FFF2-40B4-BE49-F238E27FC236}">
                <a16:creationId xmlns:a16="http://schemas.microsoft.com/office/drawing/2014/main" id="{8960E157-873E-4905-9143-B399391920BA}"/>
              </a:ext>
            </a:extLst>
          </p:cNvPr>
          <p:cNvSpPr/>
          <p:nvPr/>
        </p:nvSpPr>
        <p:spPr>
          <a:xfrm>
            <a:off x="568334" y="783595"/>
            <a:ext cx="3711272" cy="369332"/>
          </a:xfrm>
          <a:prstGeom prst="rect">
            <a:avLst/>
          </a:prstGeom>
        </p:spPr>
        <p:txBody>
          <a:bodyPr wrap="none">
            <a:spAutoFit/>
          </a:bodyPr>
          <a:lstStyle/>
          <a:p>
            <a:r>
              <a:rPr lang="zh-CN" altLang="en-US" b="1" dirty="0">
                <a:solidFill>
                  <a:schemeClr val="accent1"/>
                </a:solidFill>
                <a:cs typeface="+mn-ea"/>
              </a:rPr>
              <a:t>电池寿命</a:t>
            </a:r>
            <a:r>
              <a:rPr lang="en-US" altLang="zh-CN" b="1" dirty="0">
                <a:solidFill>
                  <a:schemeClr val="accent1"/>
                </a:solidFill>
                <a:cs typeface="+mn-ea"/>
              </a:rPr>
              <a:t>/</a:t>
            </a:r>
            <a:r>
              <a:rPr lang="zh-CN" altLang="en-US" b="1" dirty="0">
                <a:solidFill>
                  <a:schemeClr val="accent1"/>
                </a:solidFill>
                <a:cs typeface="+mn-ea"/>
              </a:rPr>
              <a:t>信号强度与频率的相关性</a:t>
            </a:r>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92992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2" name="图片 1">
            <a:extLst>
              <a:ext uri="{FF2B5EF4-FFF2-40B4-BE49-F238E27FC236}">
                <a16:creationId xmlns:a16="http://schemas.microsoft.com/office/drawing/2014/main" id="{BAFB535D-1DB2-44D5-A9C7-AE4C5EA72C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0400" y="2175794"/>
            <a:ext cx="4604762" cy="3747619"/>
          </a:xfrm>
          <a:prstGeom prst="rect">
            <a:avLst/>
          </a:prstGeom>
        </p:spPr>
      </p:pic>
      <p:pic>
        <p:nvPicPr>
          <p:cNvPr id="6" name="图片 5">
            <a:extLst>
              <a:ext uri="{FF2B5EF4-FFF2-40B4-BE49-F238E27FC236}">
                <a16:creationId xmlns:a16="http://schemas.microsoft.com/office/drawing/2014/main" id="{9C254CF6-ABC5-49FB-AAB4-5EBCEEE42F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54357" y="2175794"/>
            <a:ext cx="3782605" cy="3754129"/>
          </a:xfrm>
          <a:prstGeom prst="rect">
            <a:avLst/>
          </a:prstGeom>
        </p:spPr>
      </p:pic>
    </p:spTree>
    <p:extLst>
      <p:ext uri="{BB962C8B-B14F-4D97-AF65-F5344CB8AC3E}">
        <p14:creationId xmlns:p14="http://schemas.microsoft.com/office/powerpoint/2010/main" val="2037175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Motivation-Empirical Study</a:t>
            </a:r>
            <a:endParaRPr lang="en-US" altLang="zh-CN" dirty="0">
              <a:cs typeface="+mn-ea"/>
            </a:endParaRPr>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8</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8960E157-873E-4905-9143-B399391920BA}"/>
              </a:ext>
            </a:extLst>
          </p:cNvPr>
          <p:cNvSpPr/>
          <p:nvPr/>
        </p:nvSpPr>
        <p:spPr>
          <a:xfrm>
            <a:off x="568334" y="783595"/>
            <a:ext cx="3711272" cy="646331"/>
          </a:xfrm>
          <a:prstGeom prst="rect">
            <a:avLst/>
          </a:prstGeom>
        </p:spPr>
        <p:txBody>
          <a:bodyPr wrap="none">
            <a:spAutoFit/>
          </a:bodyPr>
          <a:lstStyle/>
          <a:p>
            <a:r>
              <a:rPr lang="zh-CN" altLang="en-US" b="1" dirty="0">
                <a:solidFill>
                  <a:schemeClr val="accent1"/>
                </a:solidFill>
                <a:cs typeface="+mn-ea"/>
              </a:rPr>
              <a:t>电池寿命</a:t>
            </a:r>
            <a:r>
              <a:rPr lang="en-US" altLang="zh-CN" b="1" dirty="0">
                <a:solidFill>
                  <a:schemeClr val="accent1"/>
                </a:solidFill>
                <a:cs typeface="+mn-ea"/>
              </a:rPr>
              <a:t>/</a:t>
            </a:r>
            <a:r>
              <a:rPr lang="zh-CN" altLang="en-US" b="1" dirty="0">
                <a:solidFill>
                  <a:schemeClr val="accent1"/>
                </a:solidFill>
                <a:cs typeface="+mn-ea"/>
              </a:rPr>
              <a:t>信号强度与空间的相关性</a:t>
            </a:r>
          </a:p>
          <a:p>
            <a:endParaRPr lang="en-US" altLang="zh-CN" dirty="0">
              <a:solidFill>
                <a:prstClr val="black"/>
              </a:solidFill>
              <a:latin typeface="Arial"/>
              <a:cs typeface="+mn-ea"/>
            </a:endParaRPr>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92992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2" name="图片 1">
            <a:extLst>
              <a:ext uri="{FF2B5EF4-FFF2-40B4-BE49-F238E27FC236}">
                <a16:creationId xmlns:a16="http://schemas.microsoft.com/office/drawing/2014/main" id="{2A23C09E-72D2-437A-B0C4-A3559A25AB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31" y="1770478"/>
            <a:ext cx="4250667" cy="4218666"/>
          </a:xfrm>
          <a:prstGeom prst="rect">
            <a:avLst/>
          </a:prstGeom>
        </p:spPr>
      </p:pic>
    </p:spTree>
    <p:extLst>
      <p:ext uri="{BB962C8B-B14F-4D97-AF65-F5344CB8AC3E}">
        <p14:creationId xmlns:p14="http://schemas.microsoft.com/office/powerpoint/2010/main" val="2583078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en-US" altLang="zh-CN" dirty="0">
                <a:cs typeface="+mn-ea"/>
              </a:rPr>
              <a:t>Chime</a:t>
            </a:r>
            <a:r>
              <a:rPr lang="zh-CN" altLang="en-US" dirty="0">
                <a:cs typeface="+mn-ea"/>
              </a:rPr>
              <a:t>概览</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pPr lvl="0" fontAlgn="base"/>
            <a:r>
              <a:rPr lang="en-US" altLang="zh-CN" b="1" dirty="0"/>
              <a:t>Overview of Chime</a:t>
            </a: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5344" y="1337624"/>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33307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6806</TotalTime>
  <Words>2674</Words>
  <Application>Microsoft Office PowerPoint</Application>
  <PresentationFormat>宽屏</PresentationFormat>
  <Paragraphs>303</Paragraphs>
  <Slides>27</Slides>
  <Notes>25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27</vt:i4>
      </vt:variant>
    </vt:vector>
  </HeadingPairs>
  <TitlesOfParts>
    <vt:vector size="39" baseType="lpstr">
      <vt:lpstr>Open Sans</vt:lpstr>
      <vt:lpstr>等线</vt:lpstr>
      <vt:lpstr>微软雅黑</vt:lpstr>
      <vt:lpstr>微软雅黑</vt:lpstr>
      <vt:lpstr>Arial</vt:lpstr>
      <vt:lpstr>Arial</vt:lpstr>
      <vt:lpstr>Calibri</vt:lpstr>
      <vt:lpstr>Century Gothic</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WANG, Hao</cp:lastModifiedBy>
  <cp:revision>1774</cp:revision>
  <dcterms:created xsi:type="dcterms:W3CDTF">2019-03-11T14:11:26Z</dcterms:created>
  <dcterms:modified xsi:type="dcterms:W3CDTF">2020-11-25T01:40:05Z</dcterms:modified>
</cp:coreProperties>
</file>